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368" r:id="rId2"/>
    <p:sldId id="359" r:id="rId3"/>
    <p:sldId id="369" r:id="rId4"/>
    <p:sldId id="370" r:id="rId5"/>
    <p:sldId id="371" r:id="rId6"/>
    <p:sldId id="372" r:id="rId7"/>
    <p:sldId id="373" r:id="rId8"/>
    <p:sldId id="374" r:id="rId9"/>
    <p:sldId id="375" r:id="rId10"/>
    <p:sldId id="384" r:id="rId11"/>
    <p:sldId id="385" r:id="rId12"/>
    <p:sldId id="383" r:id="rId13"/>
    <p:sldId id="382" r:id="rId14"/>
    <p:sldId id="381" r:id="rId15"/>
    <p:sldId id="380" r:id="rId16"/>
    <p:sldId id="379" r:id="rId17"/>
    <p:sldId id="378" r:id="rId18"/>
    <p:sldId id="377" r:id="rId19"/>
    <p:sldId id="386" r:id="rId20"/>
    <p:sldId id="387" r:id="rId21"/>
    <p:sldId id="388" r:id="rId22"/>
    <p:sldId id="396" r:id="rId23"/>
    <p:sldId id="389" r:id="rId24"/>
    <p:sldId id="429" r:id="rId25"/>
    <p:sldId id="409" r:id="rId26"/>
    <p:sldId id="406" r:id="rId27"/>
    <p:sldId id="390" r:id="rId28"/>
    <p:sldId id="426" r:id="rId29"/>
    <p:sldId id="405" r:id="rId30"/>
    <p:sldId id="403" r:id="rId31"/>
    <p:sldId id="425" r:id="rId32"/>
    <p:sldId id="398" r:id="rId33"/>
    <p:sldId id="407" r:id="rId34"/>
    <p:sldId id="410" r:id="rId35"/>
    <p:sldId id="418" r:id="rId36"/>
    <p:sldId id="413" r:id="rId37"/>
    <p:sldId id="414" r:id="rId38"/>
    <p:sldId id="421" r:id="rId39"/>
    <p:sldId id="422" r:id="rId40"/>
    <p:sldId id="399" r:id="rId41"/>
    <p:sldId id="412" r:id="rId42"/>
    <p:sldId id="424" r:id="rId43"/>
    <p:sldId id="417" r:id="rId44"/>
    <p:sldId id="427" r:id="rId45"/>
    <p:sldId id="430" r:id="rId46"/>
    <p:sldId id="411" r:id="rId47"/>
    <p:sldId id="401" r:id="rId48"/>
    <p:sldId id="420" r:id="rId49"/>
    <p:sldId id="404" r:id="rId50"/>
    <p:sldId id="402" r:id="rId51"/>
    <p:sldId id="400" r:id="rId52"/>
    <p:sldId id="416" r:id="rId53"/>
    <p:sldId id="431" r:id="rId54"/>
    <p:sldId id="423" r:id="rId55"/>
    <p:sldId id="432" r:id="rId56"/>
    <p:sldId id="415" r:id="rId57"/>
    <p:sldId id="408" r:id="rId58"/>
    <p:sldId id="419" r:id="rId59"/>
    <p:sldId id="428" r:id="rId6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nk-Jan van der Kolk" initials="HJvdK" lastIdx="1" clrIdx="0">
    <p:extLst>
      <p:ext uri="{19B8F6BF-5375-455C-9EA6-DF929625EA0E}">
        <p15:presenceInfo xmlns:p15="http://schemas.microsoft.com/office/powerpoint/2012/main" userId="0dd1193e5cc304f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8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04E8E3-7529-47B1-9629-85FACB5C76FA}" type="datetimeFigureOut">
              <a:rPr lang="nl-NL" smtClean="0"/>
              <a:t>28-3-2022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58474C-FEF5-4B3E-9C4F-532CD0F18B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6918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1754642"/>
            <a:ext cx="12192000" cy="1847396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8367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FD16D-6B9F-49DE-8371-C4C75FD48B0F}" type="datetimeFigureOut">
              <a:rPr lang="nl-NL" smtClean="0"/>
              <a:t>28-3-2022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CFD44-8A5C-47AF-8629-141F47B7B4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661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/>
          </p:nvPr>
        </p:nvSpPr>
        <p:spPr>
          <a:xfrm>
            <a:off x="1016000" y="762001"/>
            <a:ext cx="10566400" cy="5324475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85F930-3543-4F3F-BD68-A610ED4189C6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3490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FD16D-6B9F-49DE-8371-C4C75FD48B0F}" type="datetimeFigureOut">
              <a:rPr lang="nl-NL" smtClean="0"/>
              <a:t>28-3-2022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CFD44-8A5C-47AF-8629-141F47B7B4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1154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FD16D-6B9F-49DE-8371-C4C75FD48B0F}" type="datetimeFigureOut">
              <a:rPr lang="nl-NL" smtClean="0"/>
              <a:t>28-3-2022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CFD44-8A5C-47AF-8629-141F47B7B4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2976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FD16D-6B9F-49DE-8371-C4C75FD48B0F}" type="datetimeFigureOut">
              <a:rPr lang="nl-NL" smtClean="0"/>
              <a:t>28-3-2022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CFD44-8A5C-47AF-8629-141F47B7B4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9406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FD16D-6B9F-49DE-8371-C4C75FD48B0F}" type="datetimeFigureOut">
              <a:rPr lang="nl-NL" smtClean="0"/>
              <a:t>28-3-2022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CFD44-8A5C-47AF-8629-141F47B7B4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7087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FD16D-6B9F-49DE-8371-C4C75FD48B0F}" type="datetimeFigureOut">
              <a:rPr lang="nl-NL" smtClean="0"/>
              <a:t>28-3-2022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CFD44-8A5C-47AF-8629-141F47B7B4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161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FD16D-6B9F-49DE-8371-C4C75FD48B0F}" type="datetimeFigureOut">
              <a:rPr lang="nl-NL" smtClean="0"/>
              <a:t>28-3-2022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CFD44-8A5C-47AF-8629-141F47B7B4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5096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FD16D-6B9F-49DE-8371-C4C75FD48B0F}" type="datetimeFigureOut">
              <a:rPr lang="nl-NL" smtClean="0"/>
              <a:t>28-3-2022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CFD44-8A5C-47AF-8629-141F47B7B4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9805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FD16D-6B9F-49DE-8371-C4C75FD48B0F}" type="datetimeFigureOut">
              <a:rPr lang="nl-NL" smtClean="0"/>
              <a:t>28-3-2022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CFD44-8A5C-47AF-8629-141F47B7B4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0386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2000" cy="1755321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FD16D-6B9F-49DE-8371-C4C75FD48B0F}" type="datetimeFigureOut">
              <a:rPr lang="nl-NL" smtClean="0"/>
              <a:t>28-3-2022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CFD44-8A5C-47AF-8629-141F47B7B4D0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5" y="6232746"/>
            <a:ext cx="743755" cy="43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67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3.jpg"/><Relationship Id="rId4" Type="http://schemas.openxmlformats.org/officeDocument/2006/relationships/image" Target="../media/image11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8.jp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7.jpg"/><Relationship Id="rId4" Type="http://schemas.openxmlformats.org/officeDocument/2006/relationships/image" Target="../media/image14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2.jp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6.jpg"/><Relationship Id="rId4" Type="http://schemas.openxmlformats.org/officeDocument/2006/relationships/image" Target="../media/image15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2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1.jpeg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erspreidingsatlas.nl/" TargetMode="External"/><Relationship Id="rId2" Type="http://schemas.openxmlformats.org/officeDocument/2006/relationships/hyperlink" Target="http://www.blwg.nl/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53DC4226-BD67-480E-B2C1-ACA25E52351A}"/>
              </a:ext>
            </a:extLst>
          </p:cNvPr>
          <p:cNvSpPr txBox="1">
            <a:spLocks/>
          </p:cNvSpPr>
          <p:nvPr/>
        </p:nvSpPr>
        <p:spPr>
          <a:xfrm>
            <a:off x="0" y="125835"/>
            <a:ext cx="12192000" cy="1527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6600" dirty="0"/>
              <a:t>Inleiding in de wereld van de mossen</a:t>
            </a:r>
            <a:endParaRPr lang="nl-NL" sz="8000" dirty="0"/>
          </a:p>
        </p:txBody>
      </p:sp>
      <p:sp>
        <p:nvSpPr>
          <p:cNvPr id="11" name="Ondertitel 2">
            <a:extLst>
              <a:ext uri="{FF2B5EF4-FFF2-40B4-BE49-F238E27FC236}">
                <a16:creationId xmlns:a16="http://schemas.microsoft.com/office/drawing/2014/main" id="{58C55D13-8230-49B5-935B-868CCA13AF18}"/>
              </a:ext>
            </a:extLst>
          </p:cNvPr>
          <p:cNvSpPr txBox="1">
            <a:spLocks/>
          </p:cNvSpPr>
          <p:nvPr/>
        </p:nvSpPr>
        <p:spPr>
          <a:xfrm>
            <a:off x="1524000" y="1793024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1000" dirty="0"/>
              <a:t> </a:t>
            </a:r>
          </a:p>
          <a:p>
            <a:pPr marL="0" indent="0" algn="ctr">
              <a:buNone/>
            </a:pPr>
            <a:r>
              <a:rPr lang="nl-NL" dirty="0" err="1">
                <a:solidFill>
                  <a:schemeClr val="bg1">
                    <a:lumMod val="50000"/>
                  </a:schemeClr>
                </a:solidFill>
              </a:rPr>
              <a:t>Bryologische</a:t>
            </a:r>
            <a:r>
              <a:rPr lang="nl-NL" dirty="0">
                <a:solidFill>
                  <a:schemeClr val="bg1">
                    <a:lumMod val="50000"/>
                  </a:schemeClr>
                </a:solidFill>
              </a:rPr>
              <a:t> en </a:t>
            </a:r>
            <a:r>
              <a:rPr lang="nl-NL" dirty="0" err="1">
                <a:solidFill>
                  <a:schemeClr val="bg1">
                    <a:lumMod val="50000"/>
                  </a:schemeClr>
                </a:solidFill>
              </a:rPr>
              <a:t>Lichenologische</a:t>
            </a:r>
            <a:r>
              <a:rPr lang="nl-NL" dirty="0">
                <a:solidFill>
                  <a:schemeClr val="bg1">
                    <a:lumMod val="50000"/>
                  </a:schemeClr>
                </a:solidFill>
              </a:rPr>
              <a:t> Werkgroep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E8B10C28-B741-4572-8220-1A33268312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63"/>
          <a:stretch/>
        </p:blipFill>
        <p:spPr bwMode="auto">
          <a:xfrm>
            <a:off x="1321804" y="2995780"/>
            <a:ext cx="2846388" cy="270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05F6581B-9728-421B-A7A6-460229F0C1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06" b="9857"/>
          <a:stretch/>
        </p:blipFill>
        <p:spPr bwMode="auto">
          <a:xfrm>
            <a:off x="4672806" y="2995780"/>
            <a:ext cx="2846387" cy="270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488095D5-F848-45C0-8FEB-17BDB48C37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06" b="9857"/>
          <a:stretch/>
        </p:blipFill>
        <p:spPr bwMode="auto">
          <a:xfrm>
            <a:off x="8023807" y="2995780"/>
            <a:ext cx="2846387" cy="270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ndertitel 2">
            <a:extLst>
              <a:ext uri="{FF2B5EF4-FFF2-40B4-BE49-F238E27FC236}">
                <a16:creationId xmlns:a16="http://schemas.microsoft.com/office/drawing/2014/main" id="{E3842227-66D6-4561-9844-B1D95579564C}"/>
              </a:ext>
            </a:extLst>
          </p:cNvPr>
          <p:cNvSpPr txBox="1">
            <a:spLocks/>
          </p:cNvSpPr>
          <p:nvPr/>
        </p:nvSpPr>
        <p:spPr>
          <a:xfrm>
            <a:off x="1524000" y="6040226"/>
            <a:ext cx="9144000" cy="3899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altLang="nl-NL" sz="2000" dirty="0"/>
              <a:t>Samengesteld door Jan Pellicaan (BLWG) en Henk-Jan van der Kolk (BLWG)</a:t>
            </a:r>
          </a:p>
          <a:p>
            <a:pPr marL="0" indent="0" algn="ctr">
              <a:buNone/>
            </a:pPr>
            <a:r>
              <a:rPr lang="nl-NL" sz="2000" dirty="0"/>
              <a:t>Foto’s door Arie van den Bremer</a:t>
            </a:r>
          </a:p>
        </p:txBody>
      </p:sp>
    </p:spTree>
    <p:extLst>
      <p:ext uri="{BB962C8B-B14F-4D97-AF65-F5344CB8AC3E}">
        <p14:creationId xmlns:p14="http://schemas.microsoft.com/office/powerpoint/2010/main" val="1948128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14146" y="539452"/>
            <a:ext cx="91378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Topkapselmossen</a:t>
            </a:r>
          </a:p>
        </p:txBody>
      </p:sp>
      <p:sp>
        <p:nvSpPr>
          <p:cNvPr id="4" name="Tijdelijke aanduiding voor inhoud 1">
            <a:extLst>
              <a:ext uri="{FF2B5EF4-FFF2-40B4-BE49-F238E27FC236}">
                <a16:creationId xmlns:a16="http://schemas.microsoft.com/office/drawing/2014/main" id="{13A9769D-05FD-4701-B0D5-B867A0F2B006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514146" y="2092635"/>
            <a:ext cx="5132723" cy="4340617"/>
          </a:xfrm>
        </p:spPr>
        <p:txBody>
          <a:bodyPr>
            <a:normAutofit/>
          </a:bodyPr>
          <a:lstStyle/>
          <a:p>
            <a:r>
              <a:rPr lang="nl-NL" altLang="nl-NL" sz="2800" dirty="0"/>
              <a:t>Rechtopstaand</a:t>
            </a:r>
          </a:p>
          <a:p>
            <a:r>
              <a:rPr lang="nl-NL" altLang="nl-NL" dirty="0"/>
              <a:t>Sporenkapsel aan stengeltop</a:t>
            </a:r>
            <a:endParaRPr lang="nl-NL" altLang="nl-NL" sz="2800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16D4C1C0-604E-41E0-80E0-FD039538DF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0" r="4893"/>
          <a:stretch/>
        </p:blipFill>
        <p:spPr bwMode="auto">
          <a:xfrm>
            <a:off x="6725695" y="2111685"/>
            <a:ext cx="5074193" cy="446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9" descr="Rimpelmos groot_01.jpg">
            <a:extLst>
              <a:ext uri="{FF2B5EF4-FFF2-40B4-BE49-F238E27FC236}">
                <a16:creationId xmlns:a16="http://schemas.microsoft.com/office/drawing/2014/main" id="{15C5CE1C-EAF4-4DE0-978C-D58CA03816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2" b="5225"/>
          <a:stretch/>
        </p:blipFill>
        <p:spPr bwMode="auto">
          <a:xfrm>
            <a:off x="3730523" y="3448050"/>
            <a:ext cx="2705100" cy="312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6441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14146" y="539452"/>
            <a:ext cx="91378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Slaapmossen</a:t>
            </a:r>
          </a:p>
        </p:txBody>
      </p:sp>
      <p:sp>
        <p:nvSpPr>
          <p:cNvPr id="8" name="Tijdelijke aanduiding voor inhoud 1">
            <a:extLst>
              <a:ext uri="{FF2B5EF4-FFF2-40B4-BE49-F238E27FC236}">
                <a16:creationId xmlns:a16="http://schemas.microsoft.com/office/drawing/2014/main" id="{C615B409-4448-44FE-B7F4-166A63DEAFFB}"/>
              </a:ext>
            </a:extLst>
          </p:cNvPr>
          <p:cNvSpPr txBox="1">
            <a:spLocks/>
          </p:cNvSpPr>
          <p:nvPr/>
        </p:nvSpPr>
        <p:spPr>
          <a:xfrm>
            <a:off x="514146" y="2092635"/>
            <a:ext cx="5581854" cy="4340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altLang="nl-NL" dirty="0"/>
              <a:t>Liggend en vertakt</a:t>
            </a:r>
          </a:p>
          <a:p>
            <a:r>
              <a:rPr lang="nl-NL" altLang="nl-NL" dirty="0"/>
              <a:t>Sporenkapsel halverwege stengels</a:t>
            </a:r>
          </a:p>
        </p:txBody>
      </p:sp>
      <p:pic>
        <p:nvPicPr>
          <p:cNvPr id="9" name="Afbeelding 12" descr="Dikkopmos gewoon_10.jpg">
            <a:extLst>
              <a:ext uri="{FF2B5EF4-FFF2-40B4-BE49-F238E27FC236}">
                <a16:creationId xmlns:a16="http://schemas.microsoft.com/office/drawing/2014/main" id="{BAF21FD6-25AA-40BB-B9D5-1EE36147F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85078" y="2803361"/>
            <a:ext cx="3395990" cy="452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00D1008B-3D8B-40A1-86A0-4F4BA142DB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61"/>
          <a:stretch/>
        </p:blipFill>
        <p:spPr bwMode="auto">
          <a:xfrm>
            <a:off x="7508875" y="1908473"/>
            <a:ext cx="4286250" cy="485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468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14146" y="539452"/>
            <a:ext cx="91378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Veenmossen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6EB50A68-1A44-4EC7-8A8C-0FEA3E6D0F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3" r="16755"/>
          <a:stretch/>
        </p:blipFill>
        <p:spPr bwMode="auto">
          <a:xfrm>
            <a:off x="4973639" y="3196118"/>
            <a:ext cx="2057400" cy="354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63AF5900-7695-4C8C-9353-AB2D4A9325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4" t="16100" r="4292" b="16526"/>
          <a:stretch/>
        </p:blipFill>
        <p:spPr bwMode="auto">
          <a:xfrm>
            <a:off x="1143273" y="4524375"/>
            <a:ext cx="3643043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69BD213F-8FAE-4A5A-8AA9-25DF8A575A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2" r="14187"/>
          <a:stretch/>
        </p:blipFill>
        <p:spPr bwMode="auto">
          <a:xfrm>
            <a:off x="7218362" y="1943100"/>
            <a:ext cx="4867275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jdelijke aanduiding voor inhoud 1">
            <a:extLst>
              <a:ext uri="{FF2B5EF4-FFF2-40B4-BE49-F238E27FC236}">
                <a16:creationId xmlns:a16="http://schemas.microsoft.com/office/drawing/2014/main" id="{1805450A-1185-41E4-969C-3A7E450D6F10}"/>
              </a:ext>
            </a:extLst>
          </p:cNvPr>
          <p:cNvSpPr txBox="1">
            <a:spLocks/>
          </p:cNvSpPr>
          <p:nvPr/>
        </p:nvSpPr>
        <p:spPr>
          <a:xfrm>
            <a:off x="285546" y="1905000"/>
            <a:ext cx="5581854" cy="4340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altLang="nl-NL" dirty="0"/>
              <a:t>Takken in bundels</a:t>
            </a:r>
          </a:p>
          <a:p>
            <a:r>
              <a:rPr lang="nl-NL" altLang="nl-NL" dirty="0"/>
              <a:t>Sporenkapsels uit stengeltop</a:t>
            </a:r>
          </a:p>
          <a:p>
            <a:r>
              <a:rPr lang="nl-NL" altLang="nl-NL" dirty="0"/>
              <a:t>Vormen kussens</a:t>
            </a:r>
          </a:p>
          <a:p>
            <a:r>
              <a:rPr lang="nl-NL" altLang="nl-NL" dirty="0"/>
              <a:t>Watervasthoudend</a:t>
            </a:r>
          </a:p>
          <a:p>
            <a:r>
              <a:rPr lang="nl-NL" altLang="nl-NL" dirty="0"/>
              <a:t>Belangrijk voor veenvorming</a:t>
            </a:r>
          </a:p>
          <a:p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13214655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14146" y="539452"/>
            <a:ext cx="91378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Bebladerde levermossen</a:t>
            </a:r>
          </a:p>
        </p:txBody>
      </p:sp>
      <p:pic>
        <p:nvPicPr>
          <p:cNvPr id="7" name="Afbeelding 10" descr="IMGP000l1_2.JPG">
            <a:extLst>
              <a:ext uri="{FF2B5EF4-FFF2-40B4-BE49-F238E27FC236}">
                <a16:creationId xmlns:a16="http://schemas.microsoft.com/office/drawing/2014/main" id="{5E684FA3-CC2F-4964-8614-69D0AF72B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1" y="3736418"/>
            <a:ext cx="3942622" cy="296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13" descr="IMGP0914.jpg">
            <a:extLst>
              <a:ext uri="{FF2B5EF4-FFF2-40B4-BE49-F238E27FC236}">
                <a16:creationId xmlns:a16="http://schemas.microsoft.com/office/drawing/2014/main" id="{CA4750C9-2BE4-46C6-9197-4D12894965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76" y="2771775"/>
            <a:ext cx="5226132" cy="3925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jdelijke aanduiding voor inhoud 1">
            <a:extLst>
              <a:ext uri="{FF2B5EF4-FFF2-40B4-BE49-F238E27FC236}">
                <a16:creationId xmlns:a16="http://schemas.microsoft.com/office/drawing/2014/main" id="{7A734A5A-1AB6-4115-9AAB-AA654FB99B83}"/>
              </a:ext>
            </a:extLst>
          </p:cNvPr>
          <p:cNvSpPr txBox="1">
            <a:spLocks/>
          </p:cNvSpPr>
          <p:nvPr/>
        </p:nvSpPr>
        <p:spPr>
          <a:xfrm>
            <a:off x="514146" y="2092635"/>
            <a:ext cx="5581854" cy="4340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altLang="nl-NL" dirty="0"/>
              <a:t>Stengel met blaadjes</a:t>
            </a:r>
          </a:p>
          <a:p>
            <a:r>
              <a:rPr lang="nl-NL" altLang="nl-NL" dirty="0"/>
              <a:t>Geen bladnerf</a:t>
            </a:r>
          </a:p>
          <a:p>
            <a:r>
              <a:rPr lang="nl-NL" altLang="nl-NL" dirty="0"/>
              <a:t>Twee rijen met blaadjes</a:t>
            </a:r>
          </a:p>
        </p:txBody>
      </p:sp>
    </p:spTree>
    <p:extLst>
      <p:ext uri="{BB962C8B-B14F-4D97-AF65-F5344CB8AC3E}">
        <p14:creationId xmlns:p14="http://schemas.microsoft.com/office/powerpoint/2010/main" val="156567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14146" y="539452"/>
            <a:ext cx="91378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Thalleuze</a:t>
            </a:r>
            <a:r>
              <a:rPr kumimoji="0" lang="nl-NL" alt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levermossen</a:t>
            </a:r>
          </a:p>
        </p:txBody>
      </p:sp>
      <p:sp>
        <p:nvSpPr>
          <p:cNvPr id="8" name="Tijdelijke aanduiding voor inhoud 1">
            <a:extLst>
              <a:ext uri="{FF2B5EF4-FFF2-40B4-BE49-F238E27FC236}">
                <a16:creationId xmlns:a16="http://schemas.microsoft.com/office/drawing/2014/main" id="{B91A5586-0B9F-41AE-B712-DE91C8D8FA9D}"/>
              </a:ext>
            </a:extLst>
          </p:cNvPr>
          <p:cNvSpPr txBox="1">
            <a:spLocks/>
          </p:cNvSpPr>
          <p:nvPr/>
        </p:nvSpPr>
        <p:spPr>
          <a:xfrm>
            <a:off x="514146" y="2092635"/>
            <a:ext cx="5581854" cy="4340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altLang="nl-NL" dirty="0"/>
              <a:t>Lobben of flappen (‘</a:t>
            </a:r>
            <a:r>
              <a:rPr lang="nl-NL" altLang="nl-NL" dirty="0" err="1"/>
              <a:t>thallus</a:t>
            </a:r>
            <a:r>
              <a:rPr lang="nl-NL" altLang="nl-NL" dirty="0"/>
              <a:t>’)</a:t>
            </a:r>
          </a:p>
          <a:p>
            <a:r>
              <a:rPr lang="nl-NL" altLang="nl-NL" dirty="0" err="1"/>
              <a:t>Thallus</a:t>
            </a:r>
            <a:r>
              <a:rPr lang="nl-NL" altLang="nl-NL" dirty="0"/>
              <a:t> dik met meerdere cellagen</a:t>
            </a:r>
          </a:p>
          <a:p>
            <a:r>
              <a:rPr lang="nl-NL" altLang="nl-NL" dirty="0"/>
              <a:t>Sporenkapsels aan uiteinde lob</a:t>
            </a:r>
          </a:p>
        </p:txBody>
      </p:sp>
      <p:pic>
        <p:nvPicPr>
          <p:cNvPr id="9" name="Afbeelding 6" descr="Parapluutjesmos_01.JPG">
            <a:extLst>
              <a:ext uri="{FF2B5EF4-FFF2-40B4-BE49-F238E27FC236}">
                <a16:creationId xmlns:a16="http://schemas.microsoft.com/office/drawing/2014/main" id="{A4DBFCF2-E8E6-487F-BCF1-90DCD66B03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159" y="4574997"/>
            <a:ext cx="2721965" cy="204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10" descr="IMGP2237.JPG">
            <a:extLst>
              <a:ext uri="{FF2B5EF4-FFF2-40B4-BE49-F238E27FC236}">
                <a16:creationId xmlns:a16="http://schemas.microsoft.com/office/drawing/2014/main" id="{4D067B70-E0FB-45B3-A37C-3D875B01BF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840" y="2790825"/>
            <a:ext cx="5101534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7084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14146" y="539452"/>
            <a:ext cx="91378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Groeivormen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D6AE7377-9517-49B7-ADFD-8527255BE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1" y="1447800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BEAD9FE3-A582-4EF0-9244-837CF9484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318" y="1447800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71FC5D0E-2F05-4456-A575-9FD575378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6" y="1447800"/>
            <a:ext cx="3839999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>
            <a:extLst>
              <a:ext uri="{FF2B5EF4-FFF2-40B4-BE49-F238E27FC236}">
                <a16:creationId xmlns:a16="http://schemas.microsoft.com/office/drawing/2014/main" id="{849B3915-B54A-451C-8176-AA344DFCD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511" y="3901800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>
            <a:extLst>
              <a:ext uri="{FF2B5EF4-FFF2-40B4-BE49-F238E27FC236}">
                <a16:creationId xmlns:a16="http://schemas.microsoft.com/office/drawing/2014/main" id="{B012C490-62C9-4F09-A1EB-81EAB346B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759" y="3901800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03AC011-F24C-4828-B3D8-041F1BCB75AB}"/>
              </a:ext>
            </a:extLst>
          </p:cNvPr>
          <p:cNvSpPr txBox="1"/>
          <p:nvPr/>
        </p:nvSpPr>
        <p:spPr>
          <a:xfrm>
            <a:off x="311586" y="1552575"/>
            <a:ext cx="3371850" cy="400110"/>
          </a:xfrm>
          <a:prstGeom prst="rect">
            <a:avLst/>
          </a:prstGeom>
          <a:solidFill>
            <a:srgbClr val="F8F8F8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/>
              <a:t>Zode</a:t>
            </a:r>
            <a:r>
              <a:rPr lang="nl-NL" sz="2000" dirty="0"/>
              <a:t> (Gewoon </a:t>
            </a:r>
            <a:r>
              <a:rPr lang="nl-NL" sz="2000" dirty="0" err="1"/>
              <a:t>gaffeltandmos</a:t>
            </a:r>
            <a:r>
              <a:rPr lang="nl-NL" sz="2000" dirty="0"/>
              <a:t>)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6E9E5970-545B-400C-B2AA-94C535B1A372}"/>
              </a:ext>
            </a:extLst>
          </p:cNvPr>
          <p:cNvSpPr txBox="1"/>
          <p:nvPr/>
        </p:nvSpPr>
        <p:spPr>
          <a:xfrm>
            <a:off x="4410075" y="1552575"/>
            <a:ext cx="3371850" cy="400110"/>
          </a:xfrm>
          <a:prstGeom prst="rect">
            <a:avLst/>
          </a:prstGeom>
          <a:solidFill>
            <a:srgbClr val="F8F8F8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/>
              <a:t>Kussen</a:t>
            </a:r>
            <a:r>
              <a:rPr lang="nl-NL" sz="2000" dirty="0"/>
              <a:t> (</a:t>
            </a:r>
            <a:r>
              <a:rPr lang="nl-NL" sz="2000" dirty="0" err="1"/>
              <a:t>Kussentjesmos</a:t>
            </a:r>
            <a:r>
              <a:rPr lang="nl-NL" sz="2000" dirty="0"/>
              <a:t>)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928BE154-C574-4387-A4DE-AD9A1277B189}"/>
              </a:ext>
            </a:extLst>
          </p:cNvPr>
          <p:cNvSpPr txBox="1"/>
          <p:nvPr/>
        </p:nvSpPr>
        <p:spPr>
          <a:xfrm>
            <a:off x="8508564" y="1552575"/>
            <a:ext cx="3371850" cy="400110"/>
          </a:xfrm>
          <a:prstGeom prst="rect">
            <a:avLst/>
          </a:prstGeom>
          <a:solidFill>
            <a:srgbClr val="F8F8F8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/>
              <a:t>Pol</a:t>
            </a:r>
            <a:r>
              <a:rPr lang="nl-NL" sz="2000" dirty="0"/>
              <a:t> (Gekroesde haarmuts)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F56F526A-125B-4CFA-9788-4D5A7D11BB44}"/>
              </a:ext>
            </a:extLst>
          </p:cNvPr>
          <p:cNvSpPr txBox="1"/>
          <p:nvPr/>
        </p:nvSpPr>
        <p:spPr>
          <a:xfrm>
            <a:off x="2231586" y="6276915"/>
            <a:ext cx="3371850" cy="400110"/>
          </a:xfrm>
          <a:prstGeom prst="rect">
            <a:avLst/>
          </a:prstGeom>
          <a:solidFill>
            <a:srgbClr val="F8F8F8">
              <a:alpha val="69804"/>
            </a:srgbClr>
          </a:solidFill>
        </p:spPr>
        <p:txBody>
          <a:bodyPr wrap="square" lIns="72000" rIns="72000" rtlCol="0">
            <a:spAutoFit/>
          </a:bodyPr>
          <a:lstStyle/>
          <a:p>
            <a:pPr algn="ctr"/>
            <a:r>
              <a:rPr lang="nl-NL" sz="2000" b="1" dirty="0"/>
              <a:t>Mat</a:t>
            </a:r>
            <a:r>
              <a:rPr lang="nl-NL" sz="2000" dirty="0"/>
              <a:t> (</a:t>
            </a:r>
            <a:r>
              <a:rPr lang="nl-NL" sz="2000" dirty="0" err="1"/>
              <a:t>Gesnaveld</a:t>
            </a:r>
            <a:r>
              <a:rPr lang="nl-NL" sz="2000" dirty="0"/>
              <a:t> </a:t>
            </a:r>
            <a:r>
              <a:rPr lang="nl-NL" sz="2000" dirty="0" err="1"/>
              <a:t>klauwtjesmos</a:t>
            </a:r>
            <a:r>
              <a:rPr lang="nl-NL" sz="2000" dirty="0"/>
              <a:t>)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6D876E2D-C13C-4453-8F3A-F633CA7254E1}"/>
              </a:ext>
            </a:extLst>
          </p:cNvPr>
          <p:cNvSpPr txBox="1"/>
          <p:nvPr/>
        </p:nvSpPr>
        <p:spPr>
          <a:xfrm>
            <a:off x="6517834" y="6295333"/>
            <a:ext cx="3371850" cy="400110"/>
          </a:xfrm>
          <a:prstGeom prst="rect">
            <a:avLst/>
          </a:prstGeom>
          <a:solidFill>
            <a:srgbClr val="F8F8F8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/>
              <a:t>Tapijt</a:t>
            </a:r>
            <a:r>
              <a:rPr lang="nl-NL" sz="2000" dirty="0"/>
              <a:t> (Gewoon </a:t>
            </a:r>
            <a:r>
              <a:rPr lang="nl-NL" sz="2000" dirty="0" err="1"/>
              <a:t>haakmos</a:t>
            </a:r>
            <a:r>
              <a:rPr lang="nl-NL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65979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14146" y="539452"/>
            <a:ext cx="91378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Voortplanting mossen</a:t>
            </a:r>
          </a:p>
        </p:txBody>
      </p:sp>
      <p:sp>
        <p:nvSpPr>
          <p:cNvPr id="4" name="Tijdelijke aanduiding voor inhoud 1">
            <a:extLst>
              <a:ext uri="{FF2B5EF4-FFF2-40B4-BE49-F238E27FC236}">
                <a16:creationId xmlns:a16="http://schemas.microsoft.com/office/drawing/2014/main" id="{13A9769D-05FD-4701-B0D5-B867A0F2B006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1218996" y="2207340"/>
            <a:ext cx="5132723" cy="43406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altLang="nl-NL" dirty="0"/>
              <a:t>ONGESLACHTELIJK</a:t>
            </a:r>
          </a:p>
          <a:p>
            <a:pPr lvl="1"/>
            <a:r>
              <a:rPr lang="nl-NL" altLang="nl-NL" sz="2800" dirty="0"/>
              <a:t>Verspreiding van plantdelen</a:t>
            </a:r>
          </a:p>
          <a:p>
            <a:pPr lvl="1"/>
            <a:r>
              <a:rPr lang="nl-NL" altLang="nl-NL" sz="2800" dirty="0"/>
              <a:t>Erfelijk materiaal blijft gelijk (‘kloon’)</a:t>
            </a:r>
          </a:p>
          <a:p>
            <a:pPr lvl="1"/>
            <a:endParaRPr lang="nl-NL" altLang="nl-NL" sz="2800" dirty="0"/>
          </a:p>
          <a:p>
            <a:pPr lvl="1"/>
            <a:endParaRPr lang="nl-NL" altLang="nl-NL" sz="2800" dirty="0"/>
          </a:p>
          <a:p>
            <a:pPr marL="0" indent="0" eaLnBrk="1" hangingPunct="1">
              <a:buNone/>
            </a:pPr>
            <a:r>
              <a:rPr lang="nl-NL" altLang="nl-NL" sz="2800" dirty="0"/>
              <a:t>GESLACHTELIJK</a:t>
            </a:r>
          </a:p>
          <a:p>
            <a:pPr lvl="1" eaLnBrk="1" hangingPunct="1"/>
            <a:r>
              <a:rPr lang="nl-NL" altLang="nl-NL" sz="2800" dirty="0"/>
              <a:t>Sporenkapsels</a:t>
            </a:r>
          </a:p>
          <a:p>
            <a:pPr lvl="1" eaLnBrk="1" hangingPunct="1"/>
            <a:r>
              <a:rPr lang="nl-NL" altLang="nl-NL" sz="2800" dirty="0"/>
              <a:t>Delen van erfelijk materiaal</a:t>
            </a:r>
          </a:p>
          <a:p>
            <a:pPr lvl="1" eaLnBrk="1" hangingPunct="1"/>
            <a:endParaRPr lang="nl-NL" altLang="nl-NL" sz="2800" dirty="0"/>
          </a:p>
          <a:p>
            <a:pPr lvl="1" eaLnBrk="1" hangingPunct="1"/>
            <a:endParaRPr lang="nl-NL" altLang="nl-NL" sz="2800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0B66266B-DBB9-472F-A514-3086AF4F34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56" b="18113"/>
          <a:stretch/>
        </p:blipFill>
        <p:spPr bwMode="auto">
          <a:xfrm>
            <a:off x="6724017" y="1880955"/>
            <a:ext cx="5005449" cy="226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84D169B4-D0E7-4A9F-B737-D573FBE412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4" t="20543" r="16247" b="35170"/>
          <a:stretch/>
        </p:blipFill>
        <p:spPr bwMode="auto">
          <a:xfrm>
            <a:off x="6724017" y="4377648"/>
            <a:ext cx="5005449" cy="232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3768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7CFFF02C-44E4-40BB-8431-2882A8A25E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9" t="11601" r="29264"/>
          <a:stretch/>
        </p:blipFill>
        <p:spPr bwMode="auto">
          <a:xfrm>
            <a:off x="9415379" y="3375309"/>
            <a:ext cx="2654600" cy="335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14146" y="539452"/>
            <a:ext cx="91378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Ongeslachtelijke voortplanting</a:t>
            </a:r>
          </a:p>
        </p:txBody>
      </p:sp>
      <p:pic>
        <p:nvPicPr>
          <p:cNvPr id="9" name="Tijdelijke aanduiding voor inhoud 16">
            <a:extLst>
              <a:ext uri="{FF2B5EF4-FFF2-40B4-BE49-F238E27FC236}">
                <a16:creationId xmlns:a16="http://schemas.microsoft.com/office/drawing/2014/main" id="{D3BA9D1D-3715-4542-AA7E-751D166CE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549" y="1471800"/>
            <a:ext cx="2479675" cy="3400425"/>
          </a:xfrm>
          <a:prstGeom prst="rect">
            <a:avLst/>
          </a:prstGeom>
        </p:spPr>
      </p:pic>
      <p:pic>
        <p:nvPicPr>
          <p:cNvPr id="10" name="Afbeelding 18">
            <a:extLst>
              <a:ext uri="{FF2B5EF4-FFF2-40B4-BE49-F238E27FC236}">
                <a16:creationId xmlns:a16="http://schemas.microsoft.com/office/drawing/2014/main" id="{104EF3F1-F623-4249-9CAC-1D1DFF167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743" y="3386325"/>
            <a:ext cx="2538413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Afbeelding 27">
            <a:extLst>
              <a:ext uri="{FF2B5EF4-FFF2-40B4-BE49-F238E27FC236}">
                <a16:creationId xmlns:a16="http://schemas.microsoft.com/office/drawing/2014/main" id="{3410F895-C625-4501-9F22-969DDD75F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523" y="1457513"/>
            <a:ext cx="2106613" cy="280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7538D018-47AB-4859-8B20-F6738FA391A3}"/>
              </a:ext>
            </a:extLst>
          </p:cNvPr>
          <p:cNvSpPr txBox="1"/>
          <p:nvPr/>
        </p:nvSpPr>
        <p:spPr>
          <a:xfrm>
            <a:off x="155548" y="1467177"/>
            <a:ext cx="2479675" cy="707886"/>
          </a:xfrm>
          <a:prstGeom prst="rect">
            <a:avLst/>
          </a:prstGeom>
          <a:solidFill>
            <a:srgbClr val="F8F8F8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/>
              <a:t>Broedkorrels</a:t>
            </a:r>
          </a:p>
          <a:p>
            <a:pPr algn="ctr"/>
            <a:r>
              <a:rPr lang="nl-NL" sz="2000" dirty="0"/>
              <a:t>(Knikkersterretje)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B7C8A46D-D27F-4435-8973-1144A9B238B5}"/>
              </a:ext>
            </a:extLst>
          </p:cNvPr>
          <p:cNvSpPr txBox="1"/>
          <p:nvPr/>
        </p:nvSpPr>
        <p:spPr>
          <a:xfrm>
            <a:off x="1922743" y="6078864"/>
            <a:ext cx="2538413" cy="707886"/>
          </a:xfrm>
          <a:prstGeom prst="rect">
            <a:avLst/>
          </a:prstGeom>
          <a:solidFill>
            <a:srgbClr val="F8F8F8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/>
              <a:t>Broedtakjes</a:t>
            </a:r>
          </a:p>
          <a:p>
            <a:pPr algn="ctr"/>
            <a:r>
              <a:rPr lang="nl-NL" sz="2000" dirty="0"/>
              <a:t>(Boskronkelsteeltje)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5E252186-03A0-460D-92E3-BB15B79B750C}"/>
              </a:ext>
            </a:extLst>
          </p:cNvPr>
          <p:cNvSpPr txBox="1"/>
          <p:nvPr/>
        </p:nvSpPr>
        <p:spPr>
          <a:xfrm>
            <a:off x="9415379" y="6040114"/>
            <a:ext cx="2654600" cy="707886"/>
          </a:xfrm>
          <a:prstGeom prst="rect">
            <a:avLst/>
          </a:prstGeom>
          <a:solidFill>
            <a:srgbClr val="F8F8F8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/>
              <a:t>Broedknollen</a:t>
            </a:r>
          </a:p>
          <a:p>
            <a:pPr algn="ctr"/>
            <a:r>
              <a:rPr lang="nl-NL" sz="2000" dirty="0"/>
              <a:t>(</a:t>
            </a:r>
            <a:r>
              <a:rPr lang="nl-NL" sz="2000" dirty="0" err="1"/>
              <a:t>Aardappelknikmos</a:t>
            </a:r>
            <a:r>
              <a:rPr lang="nl-NL" sz="2000" dirty="0"/>
              <a:t>)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1AC6AB73-636D-4065-B30C-568FDD969442}"/>
              </a:ext>
            </a:extLst>
          </p:cNvPr>
          <p:cNvSpPr txBox="1"/>
          <p:nvPr/>
        </p:nvSpPr>
        <p:spPr>
          <a:xfrm>
            <a:off x="3993934" y="1456858"/>
            <a:ext cx="2106613" cy="707886"/>
          </a:xfrm>
          <a:prstGeom prst="rect">
            <a:avLst/>
          </a:prstGeom>
          <a:solidFill>
            <a:srgbClr val="F8F8F8">
              <a:alpha val="69804"/>
            </a:srgbClr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nl-NL" sz="2000" b="1" dirty="0"/>
              <a:t>Broedkorrels</a:t>
            </a:r>
          </a:p>
          <a:p>
            <a:pPr algn="ctr"/>
            <a:r>
              <a:rPr lang="nl-NL" sz="2000" dirty="0"/>
              <a:t>(</a:t>
            </a:r>
            <a:r>
              <a:rPr lang="nl-NL" sz="2000" dirty="0" err="1"/>
              <a:t>Geelkorrelknikmos</a:t>
            </a:r>
            <a:r>
              <a:rPr lang="nl-NL" sz="2000" dirty="0"/>
              <a:t>)</a:t>
            </a:r>
          </a:p>
        </p:txBody>
      </p:sp>
      <p:pic>
        <p:nvPicPr>
          <p:cNvPr id="12" name="Afbeelding 22">
            <a:extLst>
              <a:ext uri="{FF2B5EF4-FFF2-40B4-BE49-F238E27FC236}">
                <a16:creationId xmlns:a16="http://schemas.microsoft.com/office/drawing/2014/main" id="{590EAAD0-AC77-4968-BCF8-6258F083C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518" y="3386325"/>
            <a:ext cx="2446338" cy="335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8771808A-CD11-49C7-9E6A-048A42EBF32B}"/>
              </a:ext>
            </a:extLst>
          </p:cNvPr>
          <p:cNvSpPr txBox="1"/>
          <p:nvPr/>
        </p:nvSpPr>
        <p:spPr>
          <a:xfrm>
            <a:off x="5366088" y="6050440"/>
            <a:ext cx="2538413" cy="707886"/>
          </a:xfrm>
          <a:prstGeom prst="rect">
            <a:avLst/>
          </a:prstGeom>
          <a:solidFill>
            <a:srgbClr val="F8F8F8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/>
              <a:t>Broeddraadjes</a:t>
            </a:r>
          </a:p>
          <a:p>
            <a:pPr algn="ctr"/>
            <a:r>
              <a:rPr lang="nl-NL" sz="2000" dirty="0"/>
              <a:t>(Gewoon </a:t>
            </a:r>
            <a:r>
              <a:rPr lang="nl-NL" sz="2000" dirty="0" err="1"/>
              <a:t>pronkmos</a:t>
            </a:r>
            <a:r>
              <a:rPr lang="nl-NL" sz="2000" dirty="0"/>
              <a:t>)</a:t>
            </a:r>
          </a:p>
        </p:txBody>
      </p:sp>
      <p:pic>
        <p:nvPicPr>
          <p:cNvPr id="11" name="Afbeelding 20">
            <a:extLst>
              <a:ext uri="{FF2B5EF4-FFF2-40B4-BE49-F238E27FC236}">
                <a16:creationId xmlns:a16="http://schemas.microsoft.com/office/drawing/2014/main" id="{3B9F860A-3831-4B78-9351-4E6C38E6F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953" y="1459100"/>
            <a:ext cx="25400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kstvak 22">
            <a:extLst>
              <a:ext uri="{FF2B5EF4-FFF2-40B4-BE49-F238E27FC236}">
                <a16:creationId xmlns:a16="http://schemas.microsoft.com/office/drawing/2014/main" id="{442D4B89-985C-4435-8394-6DCB06684842}"/>
              </a:ext>
            </a:extLst>
          </p:cNvPr>
          <p:cNvSpPr txBox="1"/>
          <p:nvPr/>
        </p:nvSpPr>
        <p:spPr>
          <a:xfrm>
            <a:off x="7075746" y="1461783"/>
            <a:ext cx="2538413" cy="707886"/>
          </a:xfrm>
          <a:prstGeom prst="rect">
            <a:avLst/>
          </a:prstGeom>
          <a:solidFill>
            <a:srgbClr val="F8F8F8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/>
              <a:t>Broedblaadjes</a:t>
            </a:r>
          </a:p>
          <a:p>
            <a:pPr algn="ctr"/>
            <a:r>
              <a:rPr lang="nl-NL" sz="2000" dirty="0"/>
              <a:t>(Breekblaadje)</a:t>
            </a:r>
          </a:p>
        </p:txBody>
      </p:sp>
    </p:spTree>
    <p:extLst>
      <p:ext uri="{BB962C8B-B14F-4D97-AF65-F5344CB8AC3E}">
        <p14:creationId xmlns:p14="http://schemas.microsoft.com/office/powerpoint/2010/main" val="9411551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14146" y="539452"/>
            <a:ext cx="91378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Geslachtelijke voortplanting</a:t>
            </a:r>
          </a:p>
        </p:txBody>
      </p:sp>
      <p:pic>
        <p:nvPicPr>
          <p:cNvPr id="7" name="Picture 6" descr="moss: life cycle">
            <a:extLst>
              <a:ext uri="{FF2B5EF4-FFF2-40B4-BE49-F238E27FC236}">
                <a16:creationId xmlns:a16="http://schemas.microsoft.com/office/drawing/2014/main" id="{706349D7-8705-4B3D-A600-8E102D980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409" y="1460895"/>
            <a:ext cx="7342599" cy="4980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kstvak 4">
            <a:extLst>
              <a:ext uri="{FF2B5EF4-FFF2-40B4-BE49-F238E27FC236}">
                <a16:creationId xmlns:a16="http://schemas.microsoft.com/office/drawing/2014/main" id="{5D1F8128-A6F5-49BE-B028-A06FEA7B9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915" y="3120321"/>
            <a:ext cx="152317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NL" altLang="nl-NL" sz="2800" dirty="0" err="1">
                <a:solidFill>
                  <a:schemeClr val="tx2"/>
                </a:solidFill>
                <a:latin typeface="Arial" panose="020B0604020202020204" pitchFamily="34" charset="0"/>
              </a:rPr>
              <a:t>Sporofyt</a:t>
            </a:r>
            <a:endParaRPr lang="nl-NL" altLang="nl-NL" sz="280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NL" altLang="nl-NL" sz="2000" dirty="0" err="1">
                <a:solidFill>
                  <a:schemeClr val="tx2"/>
                </a:solidFill>
                <a:latin typeface="Arial" panose="020B0604020202020204" pitchFamily="34" charset="0"/>
              </a:rPr>
              <a:t>diploid</a:t>
            </a:r>
            <a:r>
              <a:rPr lang="nl-NL" altLang="nl-NL" sz="2000" dirty="0">
                <a:solidFill>
                  <a:schemeClr val="tx2"/>
                </a:solidFill>
                <a:latin typeface="Arial" panose="020B0604020202020204" pitchFamily="34" charset="0"/>
              </a:rPr>
              <a:t> = 2n</a:t>
            </a:r>
          </a:p>
        </p:txBody>
      </p:sp>
      <p:sp>
        <p:nvSpPr>
          <p:cNvPr id="9" name="Tekstvak 9">
            <a:extLst>
              <a:ext uri="{FF2B5EF4-FFF2-40B4-BE49-F238E27FC236}">
                <a16:creationId xmlns:a16="http://schemas.microsoft.com/office/drawing/2014/main" id="{D7E2371A-B0EB-43C3-B08B-052F163B3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8380" y="1799108"/>
            <a:ext cx="184217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NL" altLang="nl-NL" sz="2800" dirty="0">
                <a:solidFill>
                  <a:schemeClr val="tx2"/>
                </a:solidFill>
                <a:latin typeface="Arial" panose="020B0604020202020204" pitchFamily="34" charset="0"/>
              </a:rPr>
              <a:t>Gametofyt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NL" altLang="nl-NL" sz="2000" dirty="0" err="1">
                <a:solidFill>
                  <a:schemeClr val="tx2"/>
                </a:solidFill>
                <a:latin typeface="Arial" panose="020B0604020202020204" pitchFamily="34" charset="0"/>
              </a:rPr>
              <a:t>haploid</a:t>
            </a:r>
            <a:r>
              <a:rPr lang="nl-NL" altLang="nl-NL" sz="2000" dirty="0">
                <a:solidFill>
                  <a:schemeClr val="tx2"/>
                </a:solidFill>
                <a:latin typeface="Arial" panose="020B0604020202020204" pitchFamily="34" charset="0"/>
              </a:rPr>
              <a:t> = n</a:t>
            </a:r>
          </a:p>
        </p:txBody>
      </p:sp>
      <p:sp>
        <p:nvSpPr>
          <p:cNvPr id="10" name="Tekstvak 4">
            <a:extLst>
              <a:ext uri="{FF2B5EF4-FFF2-40B4-BE49-F238E27FC236}">
                <a16:creationId xmlns:a16="http://schemas.microsoft.com/office/drawing/2014/main" id="{E428D8E3-BD82-4A4A-8A18-AD776839F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6224412"/>
            <a:ext cx="935037" cy="369332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nl-NL" altLang="nl-NL" dirty="0"/>
              <a:t>Embryo</a:t>
            </a:r>
          </a:p>
        </p:txBody>
      </p:sp>
    </p:spTree>
    <p:extLst>
      <p:ext uri="{BB962C8B-B14F-4D97-AF65-F5344CB8AC3E}">
        <p14:creationId xmlns:p14="http://schemas.microsoft.com/office/powerpoint/2010/main" val="6236811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14146" y="539452"/>
            <a:ext cx="1193119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Geslachtelijke voortplanting </a:t>
            </a:r>
            <a:r>
              <a:rPr kumimoji="0" lang="nl-NL" alt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haarmos</a:t>
            </a:r>
            <a:r>
              <a:rPr kumimoji="0" lang="nl-NL" alt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(tweehuizig)</a:t>
            </a:r>
          </a:p>
        </p:txBody>
      </p:sp>
      <p:pic>
        <p:nvPicPr>
          <p:cNvPr id="7" name="Picture 6" descr="&lt;br&gt;&lt;br&gt;&#10;Fotograaf: Taco Slagter&lt;br&gt;&#10; Fotonummer: 2006-01-1">
            <a:extLst>
              <a:ext uri="{FF2B5EF4-FFF2-40B4-BE49-F238E27FC236}">
                <a16:creationId xmlns:a16="http://schemas.microsoft.com/office/drawing/2014/main" id="{1C6ECB97-12B5-42CA-948D-4A7C6C94E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04706" y="1498897"/>
            <a:ext cx="7027550" cy="52706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5432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14146" y="539452"/>
            <a:ext cx="91378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l-NL" altLang="nl-NL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Wat zijn mossen?</a:t>
            </a:r>
          </a:p>
        </p:txBody>
      </p:sp>
      <p:sp>
        <p:nvSpPr>
          <p:cNvPr id="2" name="Tijdelijke aanduiding voor inhoud 1"/>
          <p:cNvSpPr>
            <a:spLocks noGrp="1"/>
          </p:cNvSpPr>
          <p:nvPr>
            <p:ph/>
          </p:nvPr>
        </p:nvSpPr>
        <p:spPr>
          <a:xfrm>
            <a:off x="839831" y="2219574"/>
            <a:ext cx="6911596" cy="3875291"/>
          </a:xfrm>
        </p:spPr>
        <p:txBody>
          <a:bodyPr>
            <a:normAutofit/>
          </a:bodyPr>
          <a:lstStyle/>
          <a:p>
            <a:r>
              <a:rPr lang="nl-NL" dirty="0"/>
              <a:t>‘mini-sporenplantjes’</a:t>
            </a:r>
          </a:p>
          <a:p>
            <a:r>
              <a:rPr lang="nl-NL" dirty="0"/>
              <a:t>Stengel met blaadjes</a:t>
            </a:r>
          </a:p>
          <a:p>
            <a:r>
              <a:rPr lang="nl-NL" dirty="0"/>
              <a:t>Formaat enkele mm tot 10 cm</a:t>
            </a:r>
          </a:p>
          <a:p>
            <a:r>
              <a:rPr lang="nl-NL" dirty="0"/>
              <a:t>Geen vaatbundels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C776A5F-A904-4A62-BCC5-F5BEFF298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217" y="2021746"/>
            <a:ext cx="6144169" cy="460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0321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14146" y="539452"/>
            <a:ext cx="91378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Opbouw van een </a:t>
            </a:r>
            <a:r>
              <a:rPr kumimoji="0" lang="nl-NL" alt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sporofyt</a:t>
            </a:r>
            <a:endParaRPr kumimoji="0" lang="nl-NL" altLang="nl-NL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01F7A66-CAA5-443A-82D6-B34A5F6D78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52" t="22510" r="9914" b="20769"/>
          <a:stretch/>
        </p:blipFill>
        <p:spPr>
          <a:xfrm>
            <a:off x="8969169" y="4375882"/>
            <a:ext cx="2867891" cy="222086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2330C483-6E0C-49A8-8AEA-4FF6AAEB91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2" t="4598" r="42999" b="54789"/>
          <a:stretch/>
        </p:blipFill>
        <p:spPr>
          <a:xfrm>
            <a:off x="9227128" y="1131606"/>
            <a:ext cx="2351644" cy="311592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927056A-1968-4B84-B9D0-B67744EB0E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0" t="9871" r="26953" b="10823"/>
          <a:stretch/>
        </p:blipFill>
        <p:spPr>
          <a:xfrm>
            <a:off x="1447310" y="1922940"/>
            <a:ext cx="3322220" cy="4649190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13F19223-E630-4EAD-9378-865CF83C190D}"/>
              </a:ext>
            </a:extLst>
          </p:cNvPr>
          <p:cNvSpPr txBox="1"/>
          <p:nvPr/>
        </p:nvSpPr>
        <p:spPr>
          <a:xfrm>
            <a:off x="5284519" y="2689570"/>
            <a:ext cx="2778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Sporenkapsel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E591DF80-CCAF-439A-83FB-D4BB93F22BBB}"/>
              </a:ext>
            </a:extLst>
          </p:cNvPr>
          <p:cNvSpPr txBox="1"/>
          <p:nvPr/>
        </p:nvSpPr>
        <p:spPr>
          <a:xfrm>
            <a:off x="5284519" y="3706766"/>
            <a:ext cx="2778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Hals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33930E5A-0EC1-4117-B740-2A5632E2D942}"/>
              </a:ext>
            </a:extLst>
          </p:cNvPr>
          <p:cNvSpPr txBox="1"/>
          <p:nvPr/>
        </p:nvSpPr>
        <p:spPr>
          <a:xfrm>
            <a:off x="5303920" y="5042285"/>
            <a:ext cx="2778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Steel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6D6A6440-1029-4DE1-8A21-056F71BC2F47}"/>
              </a:ext>
            </a:extLst>
          </p:cNvPr>
          <p:cNvSpPr txBox="1"/>
          <p:nvPr/>
        </p:nvSpPr>
        <p:spPr>
          <a:xfrm>
            <a:off x="5693827" y="5674269"/>
            <a:ext cx="2778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dirty="0"/>
              <a:t>Peristoom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21574E51-FA0A-415B-96D5-C247434AE8B9}"/>
              </a:ext>
            </a:extLst>
          </p:cNvPr>
          <p:cNvSpPr txBox="1"/>
          <p:nvPr/>
        </p:nvSpPr>
        <p:spPr>
          <a:xfrm>
            <a:off x="5303920" y="1950139"/>
            <a:ext cx="2778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Deksel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A27E641E-53AF-426E-9D09-DAC26E2DE34E}"/>
              </a:ext>
            </a:extLst>
          </p:cNvPr>
          <p:cNvSpPr txBox="1"/>
          <p:nvPr/>
        </p:nvSpPr>
        <p:spPr>
          <a:xfrm>
            <a:off x="5693827" y="2273821"/>
            <a:ext cx="2778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dirty="0"/>
              <a:t>Huikje</a:t>
            </a:r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FD58A5BB-5470-43FA-B377-A56DB38D0353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3515096" y="2180972"/>
            <a:ext cx="1788824" cy="9284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4A638BA1-9661-49C2-A602-3F73E1CCA243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4062126" y="2920403"/>
            <a:ext cx="12223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345FCBA1-9741-42EE-B78D-F44BDCAF42A8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3942608" y="3937599"/>
            <a:ext cx="1341911" cy="529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F4F8274E-534E-47B6-BF2C-FD125F909BD8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3942608" y="4954795"/>
            <a:ext cx="1361312" cy="31832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D7CC746A-5778-425F-9C55-A8A27526AD27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8472653" y="5523671"/>
            <a:ext cx="1030906" cy="38143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echte verbindingslijn 33">
            <a:extLst>
              <a:ext uri="{FF2B5EF4-FFF2-40B4-BE49-F238E27FC236}">
                <a16:creationId xmlns:a16="http://schemas.microsoft.com/office/drawing/2014/main" id="{B154A36A-24E1-4E72-BB76-5B771199DF78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8472653" y="1901047"/>
            <a:ext cx="1645124" cy="60360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51457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14146" y="539452"/>
            <a:ext cx="91378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Determineren van mossen</a:t>
            </a:r>
          </a:p>
        </p:txBody>
      </p:sp>
      <p:sp>
        <p:nvSpPr>
          <p:cNvPr id="4" name="Tijdelijke aanduiding voor inhoud 1">
            <a:extLst>
              <a:ext uri="{FF2B5EF4-FFF2-40B4-BE49-F238E27FC236}">
                <a16:creationId xmlns:a16="http://schemas.microsoft.com/office/drawing/2014/main" id="{13A9769D-05FD-4701-B0D5-B867A0F2B006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963277" y="2115186"/>
            <a:ext cx="5132723" cy="4340617"/>
          </a:xfrm>
        </p:spPr>
        <p:txBody>
          <a:bodyPr>
            <a:normAutofit fontScale="92500" lnSpcReduction="20000"/>
          </a:bodyPr>
          <a:lstStyle/>
          <a:p>
            <a:pPr marL="0" indent="0" eaLnBrk="1" hangingPunct="1">
              <a:buNone/>
            </a:pPr>
            <a:r>
              <a:rPr lang="nl-NL" altLang="nl-NL" sz="2800" dirty="0"/>
              <a:t>Belangrijke kenmerken o.a.:</a:t>
            </a:r>
          </a:p>
          <a:p>
            <a:r>
              <a:rPr lang="nl-NL" altLang="nl-NL" sz="2800" dirty="0"/>
              <a:t>Type mos</a:t>
            </a:r>
          </a:p>
          <a:p>
            <a:r>
              <a:rPr lang="nl-NL" altLang="nl-NL" dirty="0"/>
              <a:t>Ecologie en substraat</a:t>
            </a:r>
          </a:p>
          <a:p>
            <a:r>
              <a:rPr lang="nl-NL" altLang="nl-NL" sz="2800" dirty="0"/>
              <a:t>Groeivorm</a:t>
            </a:r>
          </a:p>
          <a:p>
            <a:r>
              <a:rPr lang="nl-NL" altLang="nl-NL" dirty="0"/>
              <a:t>Formaat</a:t>
            </a:r>
          </a:p>
          <a:p>
            <a:r>
              <a:rPr lang="nl-NL" altLang="nl-NL" sz="2800" dirty="0"/>
              <a:t>Bladvorm en bladaanhechting</a:t>
            </a:r>
          </a:p>
          <a:p>
            <a:r>
              <a:rPr lang="nl-NL" altLang="nl-NL" dirty="0"/>
              <a:t>Nerf</a:t>
            </a:r>
          </a:p>
          <a:p>
            <a:r>
              <a:rPr lang="nl-NL" altLang="nl-NL" dirty="0"/>
              <a:t>Rimpels</a:t>
            </a:r>
          </a:p>
          <a:p>
            <a:r>
              <a:rPr lang="nl-NL" altLang="nl-NL" dirty="0"/>
              <a:t>Broedkorrels, broedblaadjes, etc.</a:t>
            </a:r>
          </a:p>
          <a:p>
            <a:r>
              <a:rPr lang="nl-NL" altLang="nl-NL" sz="2800" dirty="0"/>
              <a:t>Uiterlijk </a:t>
            </a:r>
            <a:r>
              <a:rPr lang="nl-NL" altLang="nl-NL" sz="2800" dirty="0" err="1"/>
              <a:t>sporofyt</a:t>
            </a:r>
            <a:endParaRPr lang="nl-NL" altLang="nl-NL" sz="2800" dirty="0"/>
          </a:p>
          <a:p>
            <a:endParaRPr lang="nl-NL" altLang="nl-NL" sz="2800" dirty="0"/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F5634AF9-0809-4928-9309-731A25777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15186"/>
            <a:ext cx="5787489" cy="434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0963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14146" y="539452"/>
            <a:ext cx="91378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Hulpmiddelen bij determineren</a:t>
            </a:r>
          </a:p>
        </p:txBody>
      </p:sp>
      <p:sp>
        <p:nvSpPr>
          <p:cNvPr id="4" name="Tijdelijke aanduiding voor inhoud 1">
            <a:extLst>
              <a:ext uri="{FF2B5EF4-FFF2-40B4-BE49-F238E27FC236}">
                <a16:creationId xmlns:a16="http://schemas.microsoft.com/office/drawing/2014/main" id="{13A9769D-05FD-4701-B0D5-B867A0F2B006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963277" y="2115186"/>
            <a:ext cx="5132723" cy="4340617"/>
          </a:xfrm>
        </p:spPr>
        <p:txBody>
          <a:bodyPr>
            <a:normAutofit/>
          </a:bodyPr>
          <a:lstStyle/>
          <a:p>
            <a:r>
              <a:rPr lang="nl-NL" altLang="nl-NL" sz="2800" dirty="0"/>
              <a:t>Loep (10x-20x)</a:t>
            </a:r>
          </a:p>
          <a:p>
            <a:r>
              <a:rPr lang="nl-NL" altLang="nl-NL" dirty="0"/>
              <a:t>Binoculair (10x-40x)</a:t>
            </a:r>
            <a:endParaRPr lang="nl-NL" altLang="nl-NL" sz="2800" dirty="0"/>
          </a:p>
          <a:p>
            <a:r>
              <a:rPr lang="nl-NL" altLang="nl-NL" dirty="0"/>
              <a:t>Microscoop (40x-400x)</a:t>
            </a:r>
          </a:p>
          <a:p>
            <a:r>
              <a:rPr lang="nl-NL" altLang="nl-NL" sz="2800" dirty="0"/>
              <a:t>Boeken</a:t>
            </a:r>
          </a:p>
          <a:p>
            <a:r>
              <a:rPr lang="nl-NL" altLang="nl-NL" dirty="0"/>
              <a:t>Internet (o.a. Verspreidingsatlas)</a:t>
            </a:r>
            <a:endParaRPr lang="nl-NL" altLang="nl-NL" sz="2800" dirty="0"/>
          </a:p>
        </p:txBody>
      </p:sp>
      <p:pic>
        <p:nvPicPr>
          <p:cNvPr id="5" name="Afbeelding 8" descr="IMGP1602.jpg">
            <a:extLst>
              <a:ext uri="{FF2B5EF4-FFF2-40B4-BE49-F238E27FC236}">
                <a16:creationId xmlns:a16="http://schemas.microsoft.com/office/drawing/2014/main" id="{90C0D053-C395-4DB2-AE82-DE3D27D99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548" y="2115186"/>
            <a:ext cx="2201556" cy="1655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9" descr="IMGP1601.JPG">
            <a:extLst>
              <a:ext uri="{FF2B5EF4-FFF2-40B4-BE49-F238E27FC236}">
                <a16:creationId xmlns:a16="http://schemas.microsoft.com/office/drawing/2014/main" id="{C7816B83-3E62-4170-8675-1E9C1DF82D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0" y="2115186"/>
            <a:ext cx="2181234" cy="163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EB3C912-1D35-4325-9D0D-089D4A079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329" y="4051883"/>
            <a:ext cx="3163733" cy="233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751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14146" y="539452"/>
            <a:ext cx="91378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altLang="nl-NL" sz="4400" b="1" dirty="0">
                <a:solidFill>
                  <a:prstClr val="white"/>
                </a:solidFill>
                <a:latin typeface="Calibri Light" panose="020F0302020204030204"/>
              </a:rPr>
              <a:t>Enkele algemene </a:t>
            </a:r>
            <a:r>
              <a:rPr lang="nl-NL" altLang="nl-NL" sz="4400" b="1" dirty="0" err="1">
                <a:solidFill>
                  <a:prstClr val="white"/>
                </a:solidFill>
                <a:latin typeface="Calibri Light" panose="020F0302020204030204"/>
              </a:rPr>
              <a:t>mossoorten</a:t>
            </a:r>
            <a:endParaRPr kumimoji="0" lang="nl-NL" altLang="nl-NL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904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14146" y="539452"/>
            <a:ext cx="91378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altLang="nl-NL" sz="4400" b="1" dirty="0">
                <a:solidFill>
                  <a:prstClr val="white"/>
                </a:solidFill>
                <a:latin typeface="Calibri Light" panose="020F0302020204030204"/>
              </a:rPr>
              <a:t>Topkapselmossen</a:t>
            </a:r>
            <a:endParaRPr kumimoji="0" lang="nl-NL" altLang="nl-NL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7930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21CF05EF-C9DE-43F5-A71A-14728E489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897" y="1658922"/>
            <a:ext cx="4720206" cy="3540156"/>
          </a:xfrm>
          <a:prstGeom prst="rect">
            <a:avLst/>
          </a:prstGeom>
        </p:spPr>
      </p:pic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14146" y="539452"/>
            <a:ext cx="91378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Groot </a:t>
            </a:r>
            <a:r>
              <a:rPr kumimoji="0" lang="nl-NL" alt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rimpelmos</a:t>
            </a:r>
            <a:endParaRPr kumimoji="0" lang="nl-NL" altLang="nl-NL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Afbeelding 9" descr="029.JPG">
            <a:extLst>
              <a:ext uri="{FF2B5EF4-FFF2-40B4-BE49-F238E27FC236}">
                <a16:creationId xmlns:a16="http://schemas.microsoft.com/office/drawing/2014/main" id="{D287FED6-4497-4FC4-A2D8-8B75C37FB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11" y="1982300"/>
            <a:ext cx="3313112" cy="440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12" descr="Rimpelmos groot_05.jpg">
            <a:extLst>
              <a:ext uri="{FF2B5EF4-FFF2-40B4-BE49-F238E27FC236}">
                <a16:creationId xmlns:a16="http://schemas.microsoft.com/office/drawing/2014/main" id="{9DC11004-1E79-433F-9237-A55F4A5F69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200" y="1859188"/>
            <a:ext cx="1676400" cy="223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2">
            <a:extLst>
              <a:ext uri="{FF2B5EF4-FFF2-40B4-BE49-F238E27FC236}">
                <a16:creationId xmlns:a16="http://schemas.microsoft.com/office/drawing/2014/main" id="{DE085BFC-A5C9-463B-ADCD-3BE3D1EC0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8698" y="1859188"/>
            <a:ext cx="1666875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10">
            <a:extLst>
              <a:ext uri="{FF2B5EF4-FFF2-40B4-BE49-F238E27FC236}">
                <a16:creationId xmlns:a16="http://schemas.microsoft.com/office/drawing/2014/main" id="{EFD3F14D-F7D9-4721-9D28-6BD996502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843" y="4271111"/>
            <a:ext cx="2195513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14" descr="Rimpelmos groot_01.jpg">
            <a:extLst>
              <a:ext uri="{FF2B5EF4-FFF2-40B4-BE49-F238E27FC236}">
                <a16:creationId xmlns:a16="http://schemas.microsoft.com/office/drawing/2014/main" id="{3D2D5589-1417-4CAA-A2C9-D07ED2B9385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2"/>
          <a:stretch/>
        </p:blipFill>
        <p:spPr bwMode="auto">
          <a:xfrm>
            <a:off x="7049009" y="4411308"/>
            <a:ext cx="1613482" cy="1979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80998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14146" y="539452"/>
            <a:ext cx="91378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Kussentjesmos</a:t>
            </a:r>
            <a:endParaRPr kumimoji="0" lang="nl-NL" altLang="nl-NL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Afbeelding 11" descr="IMGP4549.jpg">
            <a:extLst>
              <a:ext uri="{FF2B5EF4-FFF2-40B4-BE49-F238E27FC236}">
                <a16:creationId xmlns:a16="http://schemas.microsoft.com/office/drawing/2014/main" id="{93F68088-476A-4539-BE07-B8544A829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496" y="1941382"/>
            <a:ext cx="3533775" cy="470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2">
            <a:extLst>
              <a:ext uri="{FF2B5EF4-FFF2-40B4-BE49-F238E27FC236}">
                <a16:creationId xmlns:a16="http://schemas.microsoft.com/office/drawing/2014/main" id="{82BFD57C-9E12-4E03-8BA5-AA5DB24E7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935" y="2758945"/>
            <a:ext cx="2919413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BBBA6E1-9E18-4B2C-9644-EFB10E4E8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162" y="3500307"/>
            <a:ext cx="2359025" cy="314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12" descr="Kussentjesmos_13.jpg">
            <a:extLst>
              <a:ext uri="{FF2B5EF4-FFF2-40B4-BE49-F238E27FC236}">
                <a16:creationId xmlns:a16="http://schemas.microsoft.com/office/drawing/2014/main" id="{49521D36-ACFE-417F-9DB2-6FD0DADED5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892" y="1621574"/>
            <a:ext cx="2286356" cy="171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39515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14146" y="539452"/>
            <a:ext cx="91378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Fraai </a:t>
            </a:r>
            <a:r>
              <a:rPr kumimoji="0" lang="nl-NL" alt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haarmos</a:t>
            </a:r>
            <a:endParaRPr kumimoji="0" lang="nl-NL" altLang="nl-NL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7" name="Afbeelding 2">
            <a:extLst>
              <a:ext uri="{FF2B5EF4-FFF2-40B4-BE49-F238E27FC236}">
                <a16:creationId xmlns:a16="http://schemas.microsoft.com/office/drawing/2014/main" id="{CEF979F8-830E-4497-99B8-42171B4E7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008" y="1572637"/>
            <a:ext cx="3664878" cy="487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9" descr="007.JPG">
            <a:extLst>
              <a:ext uri="{FF2B5EF4-FFF2-40B4-BE49-F238E27FC236}">
                <a16:creationId xmlns:a16="http://schemas.microsoft.com/office/drawing/2014/main" id="{FC67A0AC-4805-4800-977A-7DE041ABC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421" y="1485580"/>
            <a:ext cx="3548934" cy="266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CF0DAEEA-F137-4E34-8A9A-A1626E1D4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864" y="4229364"/>
            <a:ext cx="3054047" cy="239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6">
            <a:extLst>
              <a:ext uri="{FF2B5EF4-FFF2-40B4-BE49-F238E27FC236}">
                <a16:creationId xmlns:a16="http://schemas.microsoft.com/office/drawing/2014/main" id="{08E3ECF7-EA3D-4E62-B984-2E86C7C7E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247" y="1439770"/>
            <a:ext cx="1960563" cy="260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fbeelding 2">
            <a:extLst>
              <a:ext uri="{FF2B5EF4-FFF2-40B4-BE49-F238E27FC236}">
                <a16:creationId xmlns:a16="http://schemas.microsoft.com/office/drawing/2014/main" id="{F5CBEE48-60D8-4898-8E41-342C45470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569" y="4101894"/>
            <a:ext cx="1995487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73576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14146" y="539452"/>
            <a:ext cx="91378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Zandhaarmos</a:t>
            </a:r>
            <a:endParaRPr kumimoji="0" lang="nl-NL" altLang="nl-NL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Afbeelding 8" descr="015.jpg">
            <a:extLst>
              <a:ext uri="{FF2B5EF4-FFF2-40B4-BE49-F238E27FC236}">
                <a16:creationId xmlns:a16="http://schemas.microsoft.com/office/drawing/2014/main" id="{90087F4A-DB46-425D-AC6B-0F1A538F5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910" y="2464128"/>
            <a:ext cx="2430919" cy="323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10" descr="IMGP1719.JPG">
            <a:extLst>
              <a:ext uri="{FF2B5EF4-FFF2-40B4-BE49-F238E27FC236}">
                <a16:creationId xmlns:a16="http://schemas.microsoft.com/office/drawing/2014/main" id="{A9A49294-2194-40E2-91FC-0DAAF39728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165" y="4081441"/>
            <a:ext cx="2979737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11" descr="018.jpg">
            <a:extLst>
              <a:ext uri="{FF2B5EF4-FFF2-40B4-BE49-F238E27FC236}">
                <a16:creationId xmlns:a16="http://schemas.microsoft.com/office/drawing/2014/main" id="{8C806807-8A77-4AED-9CEB-87F072EEE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295" y="2253930"/>
            <a:ext cx="2432664" cy="182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12" descr="IMGP1840.jpg">
            <a:extLst>
              <a:ext uri="{FF2B5EF4-FFF2-40B4-BE49-F238E27FC236}">
                <a16:creationId xmlns:a16="http://schemas.microsoft.com/office/drawing/2014/main" id="{90553A29-35F3-42CE-82D7-C26F81459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426" y="2144698"/>
            <a:ext cx="1669110" cy="222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2">
            <a:extLst>
              <a:ext uri="{FF2B5EF4-FFF2-40B4-BE49-F238E27FC236}">
                <a16:creationId xmlns:a16="http://schemas.microsoft.com/office/drawing/2014/main" id="{A3816636-8D19-4FB7-A199-306527C2E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82" y="4202620"/>
            <a:ext cx="2979737" cy="2239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50128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EEF58BCE-CCF9-4E4E-982B-0E754078C6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906" y="1984778"/>
            <a:ext cx="5914197" cy="4435651"/>
          </a:xfrm>
          <a:prstGeom prst="rect">
            <a:avLst/>
          </a:prstGeom>
        </p:spPr>
      </p:pic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14146" y="539452"/>
            <a:ext cx="91378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Gewoon </a:t>
            </a:r>
            <a:r>
              <a:rPr kumimoji="0" lang="nl-NL" alt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gaffeltandmos</a:t>
            </a:r>
            <a:endParaRPr kumimoji="0" lang="nl-NL" altLang="nl-NL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Afbeelding 9" descr="IMGP0061.jpg">
            <a:extLst>
              <a:ext uri="{FF2B5EF4-FFF2-40B4-BE49-F238E27FC236}">
                <a16:creationId xmlns:a16="http://schemas.microsoft.com/office/drawing/2014/main" id="{4740B289-B4B4-4F42-A9CC-674731307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08" y="1984778"/>
            <a:ext cx="2526396" cy="3361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18" descr="IMGP0003.jpg">
            <a:extLst>
              <a:ext uri="{FF2B5EF4-FFF2-40B4-BE49-F238E27FC236}">
                <a16:creationId xmlns:a16="http://schemas.microsoft.com/office/drawing/2014/main" id="{74E2EBD7-3D03-4A44-AB6C-71BF73B0BE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 b="3521"/>
          <a:stretch/>
        </p:blipFill>
        <p:spPr bwMode="auto">
          <a:xfrm>
            <a:off x="9524858" y="2759850"/>
            <a:ext cx="1917234" cy="13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12" descr="IMhGP0007_2.jpg">
            <a:extLst>
              <a:ext uri="{FF2B5EF4-FFF2-40B4-BE49-F238E27FC236}">
                <a16:creationId xmlns:a16="http://schemas.microsoft.com/office/drawing/2014/main" id="{FCAC0104-AFB8-49FC-893D-FCE04254F0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9" t="5033" r="8350"/>
          <a:stretch/>
        </p:blipFill>
        <p:spPr bwMode="auto">
          <a:xfrm>
            <a:off x="9719666" y="4269691"/>
            <a:ext cx="1527618" cy="134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1648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14146" y="539452"/>
            <a:ext cx="91378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l-NL" altLang="nl-NL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Mossen in de plantenwereld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0E158B8-E6E6-4D54-BE1B-F96202D22A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010" y="1828800"/>
            <a:ext cx="7397979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5352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14146" y="539452"/>
            <a:ext cx="91378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Gewoon </a:t>
            </a:r>
            <a:r>
              <a:rPr kumimoji="0" lang="nl-NL" alt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sterrenmos</a:t>
            </a:r>
            <a:endParaRPr kumimoji="0" lang="nl-NL" altLang="nl-NL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Afbeelding 10" descr="IMGP1913.jpg">
            <a:extLst>
              <a:ext uri="{FF2B5EF4-FFF2-40B4-BE49-F238E27FC236}">
                <a16:creationId xmlns:a16="http://schemas.microsoft.com/office/drawing/2014/main" id="{0467240D-D478-4271-A9B5-D1A5C7880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258" y="1813223"/>
            <a:ext cx="3680189" cy="48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14" descr="mosssen8 1 07 058.jpg">
            <a:extLst>
              <a:ext uri="{FF2B5EF4-FFF2-40B4-BE49-F238E27FC236}">
                <a16:creationId xmlns:a16="http://schemas.microsoft.com/office/drawing/2014/main" id="{658A9AE2-E7A1-432C-A4C1-2523DC197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832" y="1813223"/>
            <a:ext cx="3061889" cy="2321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17" descr="mosssen8 1 07 004.jpg">
            <a:extLst>
              <a:ext uri="{FF2B5EF4-FFF2-40B4-BE49-F238E27FC236}">
                <a16:creationId xmlns:a16="http://schemas.microsoft.com/office/drawing/2014/main" id="{76F3E96D-4785-45B6-AF96-0DFE44EEA5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832" y="4412609"/>
            <a:ext cx="3061889" cy="2299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18" descr="Rotation of mosssen8 1 07 002.jpg">
            <a:extLst>
              <a:ext uri="{FF2B5EF4-FFF2-40B4-BE49-F238E27FC236}">
                <a16:creationId xmlns:a16="http://schemas.microsoft.com/office/drawing/2014/main" id="{E8F44911-284D-4546-BB2B-9366DA3E8E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120" y="2623678"/>
            <a:ext cx="2461624" cy="327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5943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14146" y="539452"/>
            <a:ext cx="91378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Rond </a:t>
            </a:r>
            <a:r>
              <a:rPr kumimoji="0" lang="nl-NL" alt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boogsterrenmos</a:t>
            </a:r>
            <a:endParaRPr kumimoji="0" lang="nl-NL" altLang="nl-NL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Afbeelding 8" descr="Boogsterrenmos rond_08.jpg">
            <a:extLst>
              <a:ext uri="{FF2B5EF4-FFF2-40B4-BE49-F238E27FC236}">
                <a16:creationId xmlns:a16="http://schemas.microsoft.com/office/drawing/2014/main" id="{4160C6DB-4A46-477B-9C03-DB509DA78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95" y="2084023"/>
            <a:ext cx="2874963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9" descr="Boogsterrenmos rond_03.jpg">
            <a:extLst>
              <a:ext uri="{FF2B5EF4-FFF2-40B4-BE49-F238E27FC236}">
                <a16:creationId xmlns:a16="http://schemas.microsoft.com/office/drawing/2014/main" id="{C5381D6E-F6FE-49DC-9CA7-A0FB5F94CF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895" y="1991947"/>
            <a:ext cx="338455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14" descr="Boogsterrenmos rond_06.jpg">
            <a:extLst>
              <a:ext uri="{FF2B5EF4-FFF2-40B4-BE49-F238E27FC236}">
                <a16:creationId xmlns:a16="http://schemas.microsoft.com/office/drawing/2014/main" id="{4CE7E641-7A68-40A8-85C6-6651E3C015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545" y="1991947"/>
            <a:ext cx="3384550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8" descr="Boogsterrenmos rond_02.JPG">
            <a:extLst>
              <a:ext uri="{FF2B5EF4-FFF2-40B4-BE49-F238E27FC236}">
                <a16:creationId xmlns:a16="http://schemas.microsoft.com/office/drawing/2014/main" id="{272B855A-9D41-4213-AB46-47D44A2972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0" y="3777520"/>
            <a:ext cx="2163763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73317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14146" y="539452"/>
            <a:ext cx="91378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Gerimpeld </a:t>
            </a:r>
            <a:r>
              <a:rPr kumimoji="0" lang="nl-NL" alt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boogsterrenmos</a:t>
            </a:r>
            <a:endParaRPr kumimoji="0" lang="nl-NL" altLang="nl-NL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12" name="Afbeelding 6" descr="Boogsterrenmos gerimpeld_11.jpg">
            <a:extLst>
              <a:ext uri="{FF2B5EF4-FFF2-40B4-BE49-F238E27FC236}">
                <a16:creationId xmlns:a16="http://schemas.microsoft.com/office/drawing/2014/main" id="{26C2416E-C59E-4489-B670-8BE1DD7E5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594" y="1949073"/>
            <a:ext cx="3408363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Afbeelding 10" descr="Boogsterrenmos gerimpeld_02.jpg">
            <a:extLst>
              <a:ext uri="{FF2B5EF4-FFF2-40B4-BE49-F238E27FC236}">
                <a16:creationId xmlns:a16="http://schemas.microsoft.com/office/drawing/2014/main" id="{5AC8CAF5-B89B-4BE5-A49F-B3D31ED2B4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887" y="4465770"/>
            <a:ext cx="297021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Afbeelding 11" descr="Boogsterrenmos gerimpeld_08.jpg">
            <a:extLst>
              <a:ext uri="{FF2B5EF4-FFF2-40B4-BE49-F238E27FC236}">
                <a16:creationId xmlns:a16="http://schemas.microsoft.com/office/drawing/2014/main" id="{25392665-12E9-4E24-8846-6E260EB55D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624" y="1949073"/>
            <a:ext cx="2852738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Afbeelding 2">
            <a:extLst>
              <a:ext uri="{FF2B5EF4-FFF2-40B4-BE49-F238E27FC236}">
                <a16:creationId xmlns:a16="http://schemas.microsoft.com/office/drawing/2014/main" id="{31C5B1BB-AE51-4154-B1A4-CAA2E191E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029" y="1891963"/>
            <a:ext cx="2216150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Afbeelding 6">
            <a:extLst>
              <a:ext uri="{FF2B5EF4-FFF2-40B4-BE49-F238E27FC236}">
                <a16:creationId xmlns:a16="http://schemas.microsoft.com/office/drawing/2014/main" id="{206326EC-EDB5-4329-918F-77CC217A8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469" y="5070608"/>
            <a:ext cx="2166937" cy="162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08107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14146" y="539452"/>
            <a:ext cx="91378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Gewoon </a:t>
            </a:r>
            <a:r>
              <a:rPr kumimoji="0" lang="nl-NL" alt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pluisjesmos</a:t>
            </a:r>
            <a:endParaRPr kumimoji="0" lang="nl-NL" altLang="nl-NL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3DBD9EF-5D16-408C-905F-98F338020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761" y="1797406"/>
            <a:ext cx="3678238" cy="489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6">
            <a:extLst>
              <a:ext uri="{FF2B5EF4-FFF2-40B4-BE49-F238E27FC236}">
                <a16:creationId xmlns:a16="http://schemas.microsoft.com/office/drawing/2014/main" id="{980E284F-253E-4CA5-910F-9A4AF8E35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933" y="1568258"/>
            <a:ext cx="2655888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8">
            <a:extLst>
              <a:ext uri="{FF2B5EF4-FFF2-40B4-BE49-F238E27FC236}">
                <a16:creationId xmlns:a16="http://schemas.microsoft.com/office/drawing/2014/main" id="{F9914027-4C97-48C8-8504-2FCB61E47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96" y="4255807"/>
            <a:ext cx="3038360" cy="228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12">
            <a:extLst>
              <a:ext uri="{FF2B5EF4-FFF2-40B4-BE49-F238E27FC236}">
                <a16:creationId xmlns:a16="http://schemas.microsoft.com/office/drawing/2014/main" id="{E1EA7D5E-085F-4201-BDEE-CF3973C27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34" y="2165662"/>
            <a:ext cx="2365375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87350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14146" y="539452"/>
            <a:ext cx="91378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Gewoon </a:t>
            </a:r>
            <a:r>
              <a:rPr kumimoji="0" lang="nl-NL" alt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krulmos</a:t>
            </a:r>
            <a:endParaRPr kumimoji="0" lang="nl-NL" altLang="nl-NL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Afbeelding 11" descr="Krulmos gewoon_08.jpg">
            <a:extLst>
              <a:ext uri="{FF2B5EF4-FFF2-40B4-BE49-F238E27FC236}">
                <a16:creationId xmlns:a16="http://schemas.microsoft.com/office/drawing/2014/main" id="{99ED5A40-293D-42EF-AD9E-46600E108D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950" y="2068521"/>
            <a:ext cx="3354387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12" descr="Krulmos gewoon_04.jpg">
            <a:extLst>
              <a:ext uri="{FF2B5EF4-FFF2-40B4-BE49-F238E27FC236}">
                <a16:creationId xmlns:a16="http://schemas.microsoft.com/office/drawing/2014/main" id="{D40CCDD3-087E-4390-9C50-FD26F2C2E1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425" y="4371984"/>
            <a:ext cx="2808287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15" descr="IMGP0038.JPG">
            <a:extLst>
              <a:ext uri="{FF2B5EF4-FFF2-40B4-BE49-F238E27FC236}">
                <a16:creationId xmlns:a16="http://schemas.microsoft.com/office/drawing/2014/main" id="{ED28911F-D7E5-4BB7-9223-B00EF3E0B1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425" y="2068521"/>
            <a:ext cx="2808287" cy="210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13" descr="IMGP0008.jpg">
            <a:extLst>
              <a:ext uri="{FF2B5EF4-FFF2-40B4-BE49-F238E27FC236}">
                <a16:creationId xmlns:a16="http://schemas.microsoft.com/office/drawing/2014/main" id="{BA8614E1-D946-4B9E-8678-18967638FB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452" y="2962865"/>
            <a:ext cx="1826858" cy="243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39599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14146" y="539452"/>
            <a:ext cx="91378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Gewone haarmuts</a:t>
            </a:r>
          </a:p>
        </p:txBody>
      </p:sp>
      <p:pic>
        <p:nvPicPr>
          <p:cNvPr id="3" name="Afbeelding 8" descr="Haarmuts gewoon_1.JPG">
            <a:extLst>
              <a:ext uri="{FF2B5EF4-FFF2-40B4-BE49-F238E27FC236}">
                <a16:creationId xmlns:a16="http://schemas.microsoft.com/office/drawing/2014/main" id="{792F6ACE-C323-4E49-867E-B3F2B9D95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941" y="1970875"/>
            <a:ext cx="3408362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9" descr="IMGP0020.JPG">
            <a:extLst>
              <a:ext uri="{FF2B5EF4-FFF2-40B4-BE49-F238E27FC236}">
                <a16:creationId xmlns:a16="http://schemas.microsoft.com/office/drawing/2014/main" id="{C7FC3EB3-5868-486B-BDF0-EC1E8DAF5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256" y="1970874"/>
            <a:ext cx="3408363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10" descr="IMGP2094.JPG">
            <a:extLst>
              <a:ext uri="{FF2B5EF4-FFF2-40B4-BE49-F238E27FC236}">
                <a16:creationId xmlns:a16="http://schemas.microsoft.com/office/drawing/2014/main" id="{1E6E5EAD-28DB-4019-8ED0-DC1F5EF7C3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572" y="3303580"/>
            <a:ext cx="2490788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73082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14146" y="539452"/>
            <a:ext cx="91378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Grijs kronkelsteeltje (</a:t>
            </a:r>
            <a:r>
              <a:rPr kumimoji="0" lang="nl-NL" alt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Tankmos</a:t>
            </a:r>
            <a:r>
              <a:rPr kumimoji="0" lang="nl-NL" alt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)</a:t>
            </a:r>
          </a:p>
        </p:txBody>
      </p:sp>
      <p:pic>
        <p:nvPicPr>
          <p:cNvPr id="3" name="Afbeelding 6" descr="IMGP2070.JPG">
            <a:extLst>
              <a:ext uri="{FF2B5EF4-FFF2-40B4-BE49-F238E27FC236}">
                <a16:creationId xmlns:a16="http://schemas.microsoft.com/office/drawing/2014/main" id="{C2FF9BB7-97F8-4CF8-9B60-35F0BF19A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028" y="2068548"/>
            <a:ext cx="3300412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9" descr="IMGP2023.JPG">
            <a:extLst>
              <a:ext uri="{FF2B5EF4-FFF2-40B4-BE49-F238E27FC236}">
                <a16:creationId xmlns:a16="http://schemas.microsoft.com/office/drawing/2014/main" id="{E39C6E13-BEA5-4606-B24B-5A61731E81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525" y="2060610"/>
            <a:ext cx="3313113" cy="440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10" descr="IMGP1887.JPG">
            <a:extLst>
              <a:ext uri="{FF2B5EF4-FFF2-40B4-BE49-F238E27FC236}">
                <a16:creationId xmlns:a16="http://schemas.microsoft.com/office/drawing/2014/main" id="{6ED69058-16D3-4DEC-A335-D2800D28C5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339" y="2068548"/>
            <a:ext cx="2692400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11" descr="IMGP2034.JPG">
            <a:extLst>
              <a:ext uri="{FF2B5EF4-FFF2-40B4-BE49-F238E27FC236}">
                <a16:creationId xmlns:a16="http://schemas.microsoft.com/office/drawing/2014/main" id="{3A3A7D57-491B-4CD2-B3A2-877CCD225A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907" y="3751924"/>
            <a:ext cx="2055813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63664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14146" y="539452"/>
            <a:ext cx="91378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Breekblaadje</a:t>
            </a:r>
          </a:p>
        </p:txBody>
      </p:sp>
      <p:pic>
        <p:nvPicPr>
          <p:cNvPr id="3" name="Afbeelding 8" descr="IMGP0021.JPG">
            <a:extLst>
              <a:ext uri="{FF2B5EF4-FFF2-40B4-BE49-F238E27FC236}">
                <a16:creationId xmlns:a16="http://schemas.microsoft.com/office/drawing/2014/main" id="{E165E796-5765-48C3-98B6-D9473EC587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932" y="1990347"/>
            <a:ext cx="3384550" cy="450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13" descr="IMGP0004.jpg">
            <a:extLst>
              <a:ext uri="{FF2B5EF4-FFF2-40B4-BE49-F238E27FC236}">
                <a16:creationId xmlns:a16="http://schemas.microsoft.com/office/drawing/2014/main" id="{9A2F9C6A-E23A-4D84-8832-01CA2D882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54038"/>
            <a:ext cx="2879725" cy="221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15" descr="Kopie van Breekblaadje_01.jpg">
            <a:extLst>
              <a:ext uri="{FF2B5EF4-FFF2-40B4-BE49-F238E27FC236}">
                <a16:creationId xmlns:a16="http://schemas.microsoft.com/office/drawing/2014/main" id="{C18E6C52-EA6B-4C91-A9C7-8FC590427D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812" y="1990347"/>
            <a:ext cx="345281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52016DA-1797-4472-875D-41F6CC6B9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2327691"/>
            <a:ext cx="254635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51238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14146" y="539452"/>
            <a:ext cx="91378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Geelsteeltje</a:t>
            </a:r>
          </a:p>
        </p:txBody>
      </p:sp>
      <p:pic>
        <p:nvPicPr>
          <p:cNvPr id="3" name="Afbeelding 8" descr="Geelsterretje_01.jpg">
            <a:extLst>
              <a:ext uri="{FF2B5EF4-FFF2-40B4-BE49-F238E27FC236}">
                <a16:creationId xmlns:a16="http://schemas.microsoft.com/office/drawing/2014/main" id="{AFC05A9A-1721-4160-8CD5-3019E25AF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56" y="2035947"/>
            <a:ext cx="3384550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13" descr="IMGP0015.JPG">
            <a:extLst>
              <a:ext uri="{FF2B5EF4-FFF2-40B4-BE49-F238E27FC236}">
                <a16:creationId xmlns:a16="http://schemas.microsoft.com/office/drawing/2014/main" id="{2198AC14-2B3D-4CA9-8BAC-D6C10535EC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708" y="2035947"/>
            <a:ext cx="2636838" cy="350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2">
            <a:extLst>
              <a:ext uri="{FF2B5EF4-FFF2-40B4-BE49-F238E27FC236}">
                <a16:creationId xmlns:a16="http://schemas.microsoft.com/office/drawing/2014/main" id="{C9419C98-5544-4911-B106-255574CB2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0" y="3697782"/>
            <a:ext cx="2244725" cy="29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12" descr="Kopie van Geelsterretje_06.jpg">
            <a:extLst>
              <a:ext uri="{FF2B5EF4-FFF2-40B4-BE49-F238E27FC236}">
                <a16:creationId xmlns:a16="http://schemas.microsoft.com/office/drawing/2014/main" id="{4D06DD9A-7C8D-4282-AED6-B0DA27A5AD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763" y="3238280"/>
            <a:ext cx="2600631" cy="1952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50587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14146" y="539452"/>
            <a:ext cx="91378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Gewoon sikkelsterretje</a:t>
            </a:r>
          </a:p>
        </p:txBody>
      </p:sp>
      <p:pic>
        <p:nvPicPr>
          <p:cNvPr id="3" name="Afbeelding 10" descr="Rotation of moszzssen8 1 07 015.jpg">
            <a:extLst>
              <a:ext uri="{FF2B5EF4-FFF2-40B4-BE49-F238E27FC236}">
                <a16:creationId xmlns:a16="http://schemas.microsoft.com/office/drawing/2014/main" id="{11082B7B-9987-4B7A-8111-3D02E7030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675" y="1979948"/>
            <a:ext cx="3384550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16" descr="IMGP0015.JPG">
            <a:extLst>
              <a:ext uri="{FF2B5EF4-FFF2-40B4-BE49-F238E27FC236}">
                <a16:creationId xmlns:a16="http://schemas.microsoft.com/office/drawing/2014/main" id="{CCA29A84-2FBC-4DDF-9B4C-20A5808AD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844" y="1979948"/>
            <a:ext cx="2109788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18" descr="IMGP0007.JPG">
            <a:extLst>
              <a:ext uri="{FF2B5EF4-FFF2-40B4-BE49-F238E27FC236}">
                <a16:creationId xmlns:a16="http://schemas.microsoft.com/office/drawing/2014/main" id="{8E69B8A1-9DEA-4032-979F-EF4B420DE7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954" y="4353261"/>
            <a:ext cx="1601787" cy="213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9548457E-8459-42EA-9C94-D8CC5D58BE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9" r="9156"/>
          <a:stretch/>
        </p:blipFill>
        <p:spPr>
          <a:xfrm>
            <a:off x="4761160" y="2327610"/>
            <a:ext cx="338455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805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14146" y="539452"/>
            <a:ext cx="91378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l-NL" altLang="nl-NL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Mossen in het ecosysteem</a:t>
            </a:r>
          </a:p>
        </p:txBody>
      </p:sp>
      <p:sp>
        <p:nvSpPr>
          <p:cNvPr id="4" name="Tijdelijke aanduiding voor inhoud 1">
            <a:extLst>
              <a:ext uri="{FF2B5EF4-FFF2-40B4-BE49-F238E27FC236}">
                <a16:creationId xmlns:a16="http://schemas.microsoft.com/office/drawing/2014/main" id="{13A9769D-05FD-4701-B0D5-B867A0F2B006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839831" y="2219574"/>
            <a:ext cx="6911596" cy="3875291"/>
          </a:xfrm>
        </p:spPr>
        <p:txBody>
          <a:bodyPr>
            <a:normAutofit/>
          </a:bodyPr>
          <a:lstStyle/>
          <a:p>
            <a:r>
              <a:rPr lang="nl-NL" dirty="0"/>
              <a:t>Fotosynthese</a:t>
            </a:r>
          </a:p>
          <a:p>
            <a:r>
              <a:rPr lang="nl-NL" dirty="0"/>
              <a:t>Kiemlaag voor vaatplanten</a:t>
            </a:r>
          </a:p>
          <a:p>
            <a:r>
              <a:rPr lang="nl-NL" dirty="0"/>
              <a:t>Nestmateriaal</a:t>
            </a:r>
          </a:p>
          <a:p>
            <a:r>
              <a:rPr lang="nl-NL" dirty="0"/>
              <a:t>Leefruimte voor springstaarten en mijten</a:t>
            </a:r>
          </a:p>
          <a:p>
            <a:r>
              <a:rPr lang="nl-NL" dirty="0"/>
              <a:t>Gevoelig voor luchtvervuiling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E535043-80C9-4F45-AA4E-3CB598E90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519" y="2219574"/>
            <a:ext cx="3128962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48792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14146" y="539452"/>
            <a:ext cx="91378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Gewoon smaragdsteeltje</a:t>
            </a:r>
          </a:p>
        </p:txBody>
      </p:sp>
      <p:pic>
        <p:nvPicPr>
          <p:cNvPr id="3" name="Afbeelding 11" descr="IMGP0016.jpg">
            <a:extLst>
              <a:ext uri="{FF2B5EF4-FFF2-40B4-BE49-F238E27FC236}">
                <a16:creationId xmlns:a16="http://schemas.microsoft.com/office/drawing/2014/main" id="{6133C3A1-D899-48BD-AE36-D0437CF683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847" y="1928928"/>
            <a:ext cx="3382963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9" descr="Rotation of mosssen8 1 07 012.jpg">
            <a:extLst>
              <a:ext uri="{FF2B5EF4-FFF2-40B4-BE49-F238E27FC236}">
                <a16:creationId xmlns:a16="http://schemas.microsoft.com/office/drawing/2014/main" id="{7D9ECBFF-D52E-420E-B54E-C9947B071A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550" y="1928929"/>
            <a:ext cx="3382962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9" descr="IMGP0002.JPG">
            <a:extLst>
              <a:ext uri="{FF2B5EF4-FFF2-40B4-BE49-F238E27FC236}">
                <a16:creationId xmlns:a16="http://schemas.microsoft.com/office/drawing/2014/main" id="{CA575A72-6C5F-4C03-9D70-F3563D0FE0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276" y="4181590"/>
            <a:ext cx="1838325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10" descr="IMGP0013.JPG">
            <a:extLst>
              <a:ext uri="{FF2B5EF4-FFF2-40B4-BE49-F238E27FC236}">
                <a16:creationId xmlns:a16="http://schemas.microsoft.com/office/drawing/2014/main" id="{BF2826A8-C902-4D08-A029-305147E981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323" y="1928928"/>
            <a:ext cx="3097213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91067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14146" y="539452"/>
            <a:ext cx="91378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Gewoon purpersteeltje</a:t>
            </a:r>
          </a:p>
        </p:txBody>
      </p:sp>
      <p:pic>
        <p:nvPicPr>
          <p:cNvPr id="3" name="Afbeelding 10" descr="Purpersteeltje gewoon_08.JPG">
            <a:extLst>
              <a:ext uri="{FF2B5EF4-FFF2-40B4-BE49-F238E27FC236}">
                <a16:creationId xmlns:a16="http://schemas.microsoft.com/office/drawing/2014/main" id="{F3ED2CEF-4E6B-4F74-9816-7798B02D3C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048" y="1855665"/>
            <a:ext cx="3295650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16" descr="Purpersteeltje gewoon_01.JPG">
            <a:extLst>
              <a:ext uri="{FF2B5EF4-FFF2-40B4-BE49-F238E27FC236}">
                <a16:creationId xmlns:a16="http://schemas.microsoft.com/office/drawing/2014/main" id="{47244054-209A-4357-A680-6CBD585DC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341" y="1850903"/>
            <a:ext cx="3298825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11" descr="IMGP2250.JPG">
            <a:extLst>
              <a:ext uri="{FF2B5EF4-FFF2-40B4-BE49-F238E27FC236}">
                <a16:creationId xmlns:a16="http://schemas.microsoft.com/office/drawing/2014/main" id="{679EC9BA-DE7C-45CE-AA3F-10D964FA89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47" y="1835028"/>
            <a:ext cx="3313112" cy="440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15" descr="Purpersteeltje gewoon_07.JPG">
            <a:extLst>
              <a:ext uri="{FF2B5EF4-FFF2-40B4-BE49-F238E27FC236}">
                <a16:creationId xmlns:a16="http://schemas.microsoft.com/office/drawing/2014/main" id="{C542169D-C90E-4AB0-B622-A264CA8B3A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122" y="1616012"/>
            <a:ext cx="1512515" cy="2013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92588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14146" y="539452"/>
            <a:ext cx="91378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Gewoon muursterretje</a:t>
            </a:r>
          </a:p>
        </p:txBody>
      </p:sp>
      <p:pic>
        <p:nvPicPr>
          <p:cNvPr id="3" name="Afbeelding 6" descr="Muursterretje_10.JPG">
            <a:extLst>
              <a:ext uri="{FF2B5EF4-FFF2-40B4-BE49-F238E27FC236}">
                <a16:creationId xmlns:a16="http://schemas.microsoft.com/office/drawing/2014/main" id="{76EEA980-D9CB-443F-BAC4-547FE9E92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647" y="1925936"/>
            <a:ext cx="3300413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6">
            <a:extLst>
              <a:ext uri="{FF2B5EF4-FFF2-40B4-BE49-F238E27FC236}">
                <a16:creationId xmlns:a16="http://schemas.microsoft.com/office/drawing/2014/main" id="{12E2E727-B46D-4A79-8AC3-80C462D08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280" y="1925936"/>
            <a:ext cx="3294062" cy="43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14">
            <a:extLst>
              <a:ext uri="{FF2B5EF4-FFF2-40B4-BE49-F238E27FC236}">
                <a16:creationId xmlns:a16="http://schemas.microsoft.com/office/drawing/2014/main" id="{7116D7E7-C27B-4B13-BF01-ADC6B8C07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563" y="1308893"/>
            <a:ext cx="2016125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13" descr="IMGP0d002_2.JPG">
            <a:extLst>
              <a:ext uri="{FF2B5EF4-FFF2-40B4-BE49-F238E27FC236}">
                <a16:creationId xmlns:a16="http://schemas.microsoft.com/office/drawing/2014/main" id="{136480A6-6ECF-4335-90F0-03CD6D95AC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789" y="3732380"/>
            <a:ext cx="2016125" cy="268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01879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14146" y="539452"/>
            <a:ext cx="91378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Gewoon </a:t>
            </a:r>
            <a:r>
              <a:rPr kumimoji="0" lang="nl-NL" alt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muisjesmos</a:t>
            </a:r>
            <a:endParaRPr kumimoji="0" lang="nl-NL" altLang="nl-NL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Afbeelding 8" descr="Muisjesmos_12.jpg">
            <a:extLst>
              <a:ext uri="{FF2B5EF4-FFF2-40B4-BE49-F238E27FC236}">
                <a16:creationId xmlns:a16="http://schemas.microsoft.com/office/drawing/2014/main" id="{521EBCC2-6CED-4ADF-8C2D-E6C19FB32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982" y="2033161"/>
            <a:ext cx="3311525" cy="440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9" descr="Muisjesmos_06.jpg">
            <a:extLst>
              <a:ext uri="{FF2B5EF4-FFF2-40B4-BE49-F238E27FC236}">
                <a16:creationId xmlns:a16="http://schemas.microsoft.com/office/drawing/2014/main" id="{351F4154-C16C-4534-815A-2D4516F16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016" y="2033161"/>
            <a:ext cx="2779713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10" descr="Muisjesmos_03.jpg">
            <a:extLst>
              <a:ext uri="{FF2B5EF4-FFF2-40B4-BE49-F238E27FC236}">
                <a16:creationId xmlns:a16="http://schemas.microsoft.com/office/drawing/2014/main" id="{9E019E80-7115-4CFE-A5EB-DB54CEF415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491" y="4346148"/>
            <a:ext cx="2789238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11" descr="IMGP00g04_2.JPG">
            <a:extLst>
              <a:ext uri="{FF2B5EF4-FFF2-40B4-BE49-F238E27FC236}">
                <a16:creationId xmlns:a16="http://schemas.microsoft.com/office/drawing/2014/main" id="{A8275DDE-0673-477C-AF35-CA376D746A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252" y="2847548"/>
            <a:ext cx="2087562" cy="277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7238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14146" y="539452"/>
            <a:ext cx="91378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Zilvermos</a:t>
            </a:r>
            <a:endParaRPr kumimoji="0" lang="nl-NL" altLang="nl-NL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Afbeelding 11" descr="012.JPG">
            <a:extLst>
              <a:ext uri="{FF2B5EF4-FFF2-40B4-BE49-F238E27FC236}">
                <a16:creationId xmlns:a16="http://schemas.microsoft.com/office/drawing/2014/main" id="{F2D1CC3E-AA84-459B-BE18-AF70A478D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15" y="1925979"/>
            <a:ext cx="3354388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13" descr="023.JPG">
            <a:extLst>
              <a:ext uri="{FF2B5EF4-FFF2-40B4-BE49-F238E27FC236}">
                <a16:creationId xmlns:a16="http://schemas.microsoft.com/office/drawing/2014/main" id="{16DE4050-47B7-48EF-BC42-555B8C144C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0" t="13251" r="29150" b="3801"/>
          <a:stretch>
            <a:fillRect/>
          </a:stretch>
        </p:blipFill>
        <p:spPr bwMode="auto">
          <a:xfrm>
            <a:off x="4553241" y="1967253"/>
            <a:ext cx="3382963" cy="442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9" descr="093.jpg">
            <a:extLst>
              <a:ext uri="{FF2B5EF4-FFF2-40B4-BE49-F238E27FC236}">
                <a16:creationId xmlns:a16="http://schemas.microsoft.com/office/drawing/2014/main" id="{C57F04B4-3E3A-4D66-B673-E39A025487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437" y="4041086"/>
            <a:ext cx="2000250" cy="26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2">
            <a:extLst>
              <a:ext uri="{FF2B5EF4-FFF2-40B4-BE49-F238E27FC236}">
                <a16:creationId xmlns:a16="http://schemas.microsoft.com/office/drawing/2014/main" id="{D292B3A9-162D-4915-A18D-1931CD69E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899" y="1514919"/>
            <a:ext cx="2435225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90996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14146" y="539452"/>
            <a:ext cx="91378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altLang="nl-NL" sz="4400" b="1" dirty="0">
                <a:solidFill>
                  <a:prstClr val="white"/>
                </a:solidFill>
                <a:latin typeface="Calibri Light" panose="020F0302020204030204"/>
              </a:rPr>
              <a:t>Slaapmossen</a:t>
            </a:r>
            <a:endParaRPr kumimoji="0" lang="nl-NL" altLang="nl-NL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1763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14146" y="539452"/>
            <a:ext cx="91378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Gesnaveld</a:t>
            </a:r>
            <a:r>
              <a:rPr kumimoji="0" lang="nl-NL" alt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nl-NL" alt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klauwtjesmos</a:t>
            </a:r>
            <a:endParaRPr kumimoji="0" lang="nl-NL" altLang="nl-NL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Afbeelding 11" descr="033.JPG">
            <a:extLst>
              <a:ext uri="{FF2B5EF4-FFF2-40B4-BE49-F238E27FC236}">
                <a16:creationId xmlns:a16="http://schemas.microsoft.com/office/drawing/2014/main" id="{E5CF32C5-EDFA-4BA8-BEF4-B37A7A75EB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30" y="1978571"/>
            <a:ext cx="2305842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14" descr="IMGPv0008_2.jpg">
            <a:extLst>
              <a:ext uri="{FF2B5EF4-FFF2-40B4-BE49-F238E27FC236}">
                <a16:creationId xmlns:a16="http://schemas.microsoft.com/office/drawing/2014/main" id="{F0DFD71F-414F-4FA4-90C9-4B7853F3A0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467" y="4590126"/>
            <a:ext cx="2357338" cy="181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15" descr="IMGP0007.jpg">
            <a:extLst>
              <a:ext uri="{FF2B5EF4-FFF2-40B4-BE49-F238E27FC236}">
                <a16:creationId xmlns:a16="http://schemas.microsoft.com/office/drawing/2014/main" id="{7B6147F0-2A60-4DF4-B666-091D1CF96E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748" y="1978571"/>
            <a:ext cx="1741746" cy="2318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16" descr="IMGP1815.jpg">
            <a:extLst>
              <a:ext uri="{FF2B5EF4-FFF2-40B4-BE49-F238E27FC236}">
                <a16:creationId xmlns:a16="http://schemas.microsoft.com/office/drawing/2014/main" id="{65DD7939-6B74-456E-9AEC-2FFBD09EFC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782" y="2058269"/>
            <a:ext cx="1607351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DA4445D-64CB-4045-A015-0D09026BD0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460" y="1978571"/>
            <a:ext cx="508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010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D37F4668-C7A4-430F-9065-73168D1F6D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77123"/>
            <a:ext cx="5080000" cy="3810000"/>
          </a:xfrm>
          <a:prstGeom prst="rect">
            <a:avLst/>
          </a:prstGeom>
        </p:spPr>
      </p:pic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14146" y="539452"/>
            <a:ext cx="91378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Gewoon </a:t>
            </a:r>
            <a:r>
              <a:rPr kumimoji="0" lang="nl-NL" alt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dikkopmos</a:t>
            </a:r>
            <a:endParaRPr kumimoji="0" lang="nl-NL" altLang="nl-NL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Afbeelding 13" descr="Dikkopmos gewoon_06.jpg">
            <a:extLst>
              <a:ext uri="{FF2B5EF4-FFF2-40B4-BE49-F238E27FC236}">
                <a16:creationId xmlns:a16="http://schemas.microsoft.com/office/drawing/2014/main" id="{E5C7BCDB-EA96-45F4-BBFC-EF6BD9465B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9" r="18547"/>
          <a:stretch/>
        </p:blipFill>
        <p:spPr bwMode="auto">
          <a:xfrm>
            <a:off x="7712935" y="5058560"/>
            <a:ext cx="1602419" cy="173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9" descr="Dikkopmos gewoon_03.jpg">
            <a:extLst>
              <a:ext uri="{FF2B5EF4-FFF2-40B4-BE49-F238E27FC236}">
                <a16:creationId xmlns:a16="http://schemas.microsoft.com/office/drawing/2014/main" id="{70934FBE-D189-4C81-8310-4A3C575009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638" y="1918428"/>
            <a:ext cx="3508375" cy="470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9" descr="IMGP0003.jpg">
            <a:extLst>
              <a:ext uri="{FF2B5EF4-FFF2-40B4-BE49-F238E27FC236}">
                <a16:creationId xmlns:a16="http://schemas.microsoft.com/office/drawing/2014/main" id="{D559A620-35FF-43A6-8081-4B24234289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752" y="4325079"/>
            <a:ext cx="1722437" cy="229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12" descr="IMGP0006.jpg">
            <a:extLst>
              <a:ext uri="{FF2B5EF4-FFF2-40B4-BE49-F238E27FC236}">
                <a16:creationId xmlns:a16="http://schemas.microsoft.com/office/drawing/2014/main" id="{8ED73965-5C03-4A55-ABE4-28B6356E98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752" y="1918428"/>
            <a:ext cx="1708150" cy="227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09028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14146" y="539452"/>
            <a:ext cx="91378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Bleek </a:t>
            </a:r>
            <a:r>
              <a:rPr kumimoji="0" lang="nl-NL" alt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dikkopmos</a:t>
            </a:r>
            <a:endParaRPr kumimoji="0" lang="nl-NL" altLang="nl-NL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Afbeelding 8" descr="Dikkopmos bleek_10.jpg">
            <a:extLst>
              <a:ext uri="{FF2B5EF4-FFF2-40B4-BE49-F238E27FC236}">
                <a16:creationId xmlns:a16="http://schemas.microsoft.com/office/drawing/2014/main" id="{B560EADF-56A2-4B31-84B3-9C4BC4E44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60" y="1992553"/>
            <a:ext cx="2509996" cy="3341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9" descr="Kopie van Dikkopmos bleek_12.jpg">
            <a:extLst>
              <a:ext uri="{FF2B5EF4-FFF2-40B4-BE49-F238E27FC236}">
                <a16:creationId xmlns:a16="http://schemas.microsoft.com/office/drawing/2014/main" id="{64B16436-92DF-4E4B-84EE-1C34EC637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447" y="1992553"/>
            <a:ext cx="2962588" cy="222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10" descr="Dikkopmos bleek_01.jpg">
            <a:extLst>
              <a:ext uri="{FF2B5EF4-FFF2-40B4-BE49-F238E27FC236}">
                <a16:creationId xmlns:a16="http://schemas.microsoft.com/office/drawing/2014/main" id="{23B2EC1B-A1FF-43C2-8B9E-A69B2E5BA4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777" y="4026804"/>
            <a:ext cx="1964763" cy="2614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E87A961-4ED5-4073-A23F-E293C2AB10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494" y="1992553"/>
            <a:ext cx="508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3205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14146" y="539452"/>
            <a:ext cx="91378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Groot </a:t>
            </a:r>
            <a:r>
              <a:rPr kumimoji="0" lang="nl-NL" alt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laddermos</a:t>
            </a:r>
            <a:endParaRPr kumimoji="0" lang="nl-NL" altLang="nl-NL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Afbeelding 8" descr="Laddermos groot_10.jpg">
            <a:extLst>
              <a:ext uri="{FF2B5EF4-FFF2-40B4-BE49-F238E27FC236}">
                <a16:creationId xmlns:a16="http://schemas.microsoft.com/office/drawing/2014/main" id="{F990470C-5C3E-43E7-B57E-3283676159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53" y="2317007"/>
            <a:ext cx="2225961" cy="296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16" descr="Laddermos groot_05.jpg">
            <a:extLst>
              <a:ext uri="{FF2B5EF4-FFF2-40B4-BE49-F238E27FC236}">
                <a16:creationId xmlns:a16="http://schemas.microsoft.com/office/drawing/2014/main" id="{172A6101-8237-4B33-8A24-0610D4C18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444" y="1975822"/>
            <a:ext cx="2498728" cy="187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17" descr="IMGP0005.JPG">
            <a:extLst>
              <a:ext uri="{FF2B5EF4-FFF2-40B4-BE49-F238E27FC236}">
                <a16:creationId xmlns:a16="http://schemas.microsoft.com/office/drawing/2014/main" id="{273486DA-2097-485F-B697-571B3BFA7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798" y="4098719"/>
            <a:ext cx="1773292" cy="2360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2">
            <a:extLst>
              <a:ext uri="{FF2B5EF4-FFF2-40B4-BE49-F238E27FC236}">
                <a16:creationId xmlns:a16="http://schemas.microsoft.com/office/drawing/2014/main" id="{0118795D-D659-42ED-A0D6-EFF7ECC194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77"/>
          <a:stretch/>
        </p:blipFill>
        <p:spPr bwMode="auto">
          <a:xfrm>
            <a:off x="9898580" y="4340229"/>
            <a:ext cx="1939233" cy="1947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C755E2A-DD35-4E61-AB79-868548A48C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356" y="1948047"/>
            <a:ext cx="508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771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14146" y="539452"/>
            <a:ext cx="91378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l-NL" altLang="nl-NL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Gebruik van mossen</a:t>
            </a:r>
          </a:p>
        </p:txBody>
      </p:sp>
      <p:sp>
        <p:nvSpPr>
          <p:cNvPr id="4" name="Tijdelijke aanduiding voor inhoud 1">
            <a:extLst>
              <a:ext uri="{FF2B5EF4-FFF2-40B4-BE49-F238E27FC236}">
                <a16:creationId xmlns:a16="http://schemas.microsoft.com/office/drawing/2014/main" id="{13A9769D-05FD-4701-B0D5-B867A0F2B006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839831" y="2219574"/>
            <a:ext cx="6911596" cy="3875291"/>
          </a:xfrm>
        </p:spPr>
        <p:txBody>
          <a:bodyPr>
            <a:normAutofit/>
          </a:bodyPr>
          <a:lstStyle/>
          <a:p>
            <a:r>
              <a:rPr lang="nl-NL" dirty="0"/>
              <a:t>Decoratie</a:t>
            </a:r>
          </a:p>
          <a:p>
            <a:r>
              <a:rPr lang="nl-NL" dirty="0"/>
              <a:t>Kerststukjes</a:t>
            </a:r>
          </a:p>
          <a:p>
            <a:r>
              <a:rPr lang="nl-NL" dirty="0"/>
              <a:t>Breeuwmateriaal</a:t>
            </a:r>
          </a:p>
          <a:p>
            <a:endParaRPr lang="nl-NL" dirty="0"/>
          </a:p>
          <a:p>
            <a:r>
              <a:rPr lang="nl-NL"/>
              <a:t>‘Fossiel’ mos: </a:t>
            </a:r>
            <a:r>
              <a:rPr lang="nl-NL" dirty="0"/>
              <a:t>turfwinning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75AFDC5-242B-482D-85B2-664E64376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339" y="1929008"/>
            <a:ext cx="3708400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D7F10639-7883-4A8B-B7EC-E9592AFE0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959" y="438800"/>
            <a:ext cx="2560637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E608944-25DB-4897-8B1E-69F678017D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508" y="4157219"/>
            <a:ext cx="3542280" cy="265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5861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14146" y="539452"/>
            <a:ext cx="91378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Fijn </a:t>
            </a:r>
            <a:r>
              <a:rPr kumimoji="0" lang="nl-NL" alt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laddermos</a:t>
            </a:r>
            <a:endParaRPr kumimoji="0" lang="nl-NL" altLang="nl-NL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Afbeelding 8" descr="033.jpg">
            <a:extLst>
              <a:ext uri="{FF2B5EF4-FFF2-40B4-BE49-F238E27FC236}">
                <a16:creationId xmlns:a16="http://schemas.microsoft.com/office/drawing/2014/main" id="{8026EDD0-01C1-4296-A372-AF4657A8C5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51" y="2181137"/>
            <a:ext cx="2376504" cy="316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10" descr="IMGP0008.JPG">
            <a:extLst>
              <a:ext uri="{FF2B5EF4-FFF2-40B4-BE49-F238E27FC236}">
                <a16:creationId xmlns:a16="http://schemas.microsoft.com/office/drawing/2014/main" id="{440E808A-B93D-4CDD-8084-B1D69A8DE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886" y="2181137"/>
            <a:ext cx="2143501" cy="1610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13" descr="IMGP0037.JPG">
            <a:extLst>
              <a:ext uri="{FF2B5EF4-FFF2-40B4-BE49-F238E27FC236}">
                <a16:creationId xmlns:a16="http://schemas.microsoft.com/office/drawing/2014/main" id="{10156D04-F531-46C9-A248-62D1ECBEEF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034" y="4010032"/>
            <a:ext cx="2144353" cy="1610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12EA859-70DF-4675-BDC2-4D5097C458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346" y="2046914"/>
            <a:ext cx="5909097" cy="443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4938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14146" y="539452"/>
            <a:ext cx="91378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Gewoon </a:t>
            </a:r>
            <a:r>
              <a:rPr kumimoji="0" lang="nl-NL" alt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haakmos</a:t>
            </a:r>
            <a:endParaRPr kumimoji="0" lang="nl-NL" altLang="nl-NL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Afbeelding 6" descr="Haakmos gewoon_01.jpg">
            <a:extLst>
              <a:ext uri="{FF2B5EF4-FFF2-40B4-BE49-F238E27FC236}">
                <a16:creationId xmlns:a16="http://schemas.microsoft.com/office/drawing/2014/main" id="{36A2330F-1D6E-4E1C-B555-B2E2A1E17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273" y="1982125"/>
            <a:ext cx="3408362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9" descr="Haakmos gewoon_07.JPG">
            <a:extLst>
              <a:ext uri="{FF2B5EF4-FFF2-40B4-BE49-F238E27FC236}">
                <a16:creationId xmlns:a16="http://schemas.microsoft.com/office/drawing/2014/main" id="{3200A3CB-E6FC-43C0-BBCA-41910B5102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740" y="1982124"/>
            <a:ext cx="3408362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8" descr="Haakmos gewoon_04.JPG">
            <a:extLst>
              <a:ext uri="{FF2B5EF4-FFF2-40B4-BE49-F238E27FC236}">
                <a16:creationId xmlns:a16="http://schemas.microsoft.com/office/drawing/2014/main" id="{C3F2E3B7-C980-489C-A764-9379E880DD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207" y="2479572"/>
            <a:ext cx="2781549" cy="3702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29248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14146" y="539452"/>
            <a:ext cx="91378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Bronsmos</a:t>
            </a:r>
          </a:p>
        </p:txBody>
      </p:sp>
      <p:pic>
        <p:nvPicPr>
          <p:cNvPr id="3" name="Afbeelding 8" descr="Bronsmos_3.jpg">
            <a:extLst>
              <a:ext uri="{FF2B5EF4-FFF2-40B4-BE49-F238E27FC236}">
                <a16:creationId xmlns:a16="http://schemas.microsoft.com/office/drawing/2014/main" id="{2EC2D43B-AD70-4DA8-A2DF-28ACF7DDCA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66" y="2012820"/>
            <a:ext cx="4510087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11" descr="Bronsmos_6.jpg">
            <a:extLst>
              <a:ext uri="{FF2B5EF4-FFF2-40B4-BE49-F238E27FC236}">
                <a16:creationId xmlns:a16="http://schemas.microsoft.com/office/drawing/2014/main" id="{BCACDDE9-243F-4321-AA5F-EFBCEF5599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305" y="2012820"/>
            <a:ext cx="3384550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12" descr="IMGP0060.jpg">
            <a:extLst>
              <a:ext uri="{FF2B5EF4-FFF2-40B4-BE49-F238E27FC236}">
                <a16:creationId xmlns:a16="http://schemas.microsoft.com/office/drawing/2014/main" id="{109CD1B3-B6F8-4E1F-92AE-D4381CF804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8507" y="3738433"/>
            <a:ext cx="2087563" cy="277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0529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14146" y="539452"/>
            <a:ext cx="91378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altLang="nl-NL" sz="4400" b="1" dirty="0">
                <a:solidFill>
                  <a:prstClr val="white"/>
                </a:solidFill>
                <a:latin typeface="Calibri Light" panose="020F0302020204030204"/>
              </a:rPr>
              <a:t>Bebladerde levermossen</a:t>
            </a:r>
            <a:endParaRPr kumimoji="0" lang="nl-NL" altLang="nl-NL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6435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14146" y="539452"/>
            <a:ext cx="91378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Helmroestmos</a:t>
            </a:r>
            <a:endParaRPr kumimoji="0" lang="nl-NL" altLang="nl-NL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Afbeelding 8" descr="IMGP00b37_2.JPG">
            <a:extLst>
              <a:ext uri="{FF2B5EF4-FFF2-40B4-BE49-F238E27FC236}">
                <a16:creationId xmlns:a16="http://schemas.microsoft.com/office/drawing/2014/main" id="{DFEB3858-E177-4E6D-835D-54624A4DA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921" y="1993289"/>
            <a:ext cx="3354388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9" descr="IMGP0001.JPG">
            <a:extLst>
              <a:ext uri="{FF2B5EF4-FFF2-40B4-BE49-F238E27FC236}">
                <a16:creationId xmlns:a16="http://schemas.microsoft.com/office/drawing/2014/main" id="{A069AE4A-40B2-4B74-BB48-DDE55B538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81" y="2878917"/>
            <a:ext cx="3216275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10" descr="IMGP0004.JPG">
            <a:extLst>
              <a:ext uri="{FF2B5EF4-FFF2-40B4-BE49-F238E27FC236}">
                <a16:creationId xmlns:a16="http://schemas.microsoft.com/office/drawing/2014/main" id="{48669D91-113E-4F5A-AC5B-B410AF0BB3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472" y="1473171"/>
            <a:ext cx="2779713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2">
            <a:extLst>
              <a:ext uri="{FF2B5EF4-FFF2-40B4-BE49-F238E27FC236}">
                <a16:creationId xmlns:a16="http://schemas.microsoft.com/office/drawing/2014/main" id="{90F59829-0CCD-4DA3-87D5-8DCFCA106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605" y="3233126"/>
            <a:ext cx="2422525" cy="322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18248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14146" y="539452"/>
            <a:ext cx="91378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altLang="nl-NL" sz="4400" b="1" dirty="0" err="1">
                <a:solidFill>
                  <a:prstClr val="white"/>
                </a:solidFill>
                <a:latin typeface="Calibri Light" panose="020F0302020204030204"/>
              </a:rPr>
              <a:t>Thalleuze</a:t>
            </a:r>
            <a:r>
              <a:rPr lang="nl-NL" altLang="nl-NL" sz="4400" b="1" dirty="0">
                <a:solidFill>
                  <a:prstClr val="white"/>
                </a:solidFill>
                <a:latin typeface="Calibri Light" panose="020F0302020204030204"/>
              </a:rPr>
              <a:t> levermossen</a:t>
            </a:r>
            <a:endParaRPr kumimoji="0" lang="nl-NL" altLang="nl-NL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19441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14146" y="539452"/>
            <a:ext cx="91378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Parapluutjesmos</a:t>
            </a:r>
            <a:endParaRPr kumimoji="0" lang="nl-NL" altLang="nl-NL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Afbeelding 9" descr="Parapluutjesmos_08.jpg">
            <a:extLst>
              <a:ext uri="{FF2B5EF4-FFF2-40B4-BE49-F238E27FC236}">
                <a16:creationId xmlns:a16="http://schemas.microsoft.com/office/drawing/2014/main" id="{41A50A78-4FAD-48E9-B8B2-BDC27DD41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101" y="1980478"/>
            <a:ext cx="2879725" cy="216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8" descr="Parapluutjesmos_17.jpg">
            <a:extLst>
              <a:ext uri="{FF2B5EF4-FFF2-40B4-BE49-F238E27FC236}">
                <a16:creationId xmlns:a16="http://schemas.microsoft.com/office/drawing/2014/main" id="{B4926A68-CA34-42AC-B958-AFFA72057B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06" y="1983653"/>
            <a:ext cx="3455987" cy="447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 descr="Parapluutjesmos_02.JPG">
            <a:extLst>
              <a:ext uri="{FF2B5EF4-FFF2-40B4-BE49-F238E27FC236}">
                <a16:creationId xmlns:a16="http://schemas.microsoft.com/office/drawing/2014/main" id="{DF15E273-8C1F-4C81-91C4-083E1936A1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598" y="2174418"/>
            <a:ext cx="2483447" cy="1865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2">
            <a:extLst>
              <a:ext uri="{FF2B5EF4-FFF2-40B4-BE49-F238E27FC236}">
                <a16:creationId xmlns:a16="http://schemas.microsoft.com/office/drawing/2014/main" id="{899D3604-3E4D-4B83-AF29-6B72CFA89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276" y="4295053"/>
            <a:ext cx="287655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6">
            <a:extLst>
              <a:ext uri="{FF2B5EF4-FFF2-40B4-BE49-F238E27FC236}">
                <a16:creationId xmlns:a16="http://schemas.microsoft.com/office/drawing/2014/main" id="{7B40C4B8-7C81-4569-9439-53016E113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805" y="3892570"/>
            <a:ext cx="288607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86478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14146" y="539452"/>
            <a:ext cx="91378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Gewoon </a:t>
            </a:r>
            <a:r>
              <a:rPr kumimoji="0" lang="nl-NL" alt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plakkaatmos</a:t>
            </a:r>
            <a:endParaRPr kumimoji="0" lang="nl-NL" altLang="nl-NL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Afbeelding 6">
            <a:extLst>
              <a:ext uri="{FF2B5EF4-FFF2-40B4-BE49-F238E27FC236}">
                <a16:creationId xmlns:a16="http://schemas.microsoft.com/office/drawing/2014/main" id="{F348FC6C-D54D-4AB1-9408-92D049D3E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351" y="1814481"/>
            <a:ext cx="4084638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2">
            <a:extLst>
              <a:ext uri="{FF2B5EF4-FFF2-40B4-BE49-F238E27FC236}">
                <a16:creationId xmlns:a16="http://schemas.microsoft.com/office/drawing/2014/main" id="{A5E4192C-1F9A-4C30-97E9-495B9494E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531" y="1814481"/>
            <a:ext cx="3729037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10">
            <a:extLst>
              <a:ext uri="{FF2B5EF4-FFF2-40B4-BE49-F238E27FC236}">
                <a16:creationId xmlns:a16="http://schemas.microsoft.com/office/drawing/2014/main" id="{4DB1A387-1348-4B4C-8051-1EE5EF42E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389" y="4380966"/>
            <a:ext cx="3001145" cy="22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12537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14146" y="539452"/>
            <a:ext cx="91378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Bleek boomvorkje </a:t>
            </a:r>
          </a:p>
        </p:txBody>
      </p:sp>
      <p:pic>
        <p:nvPicPr>
          <p:cNvPr id="4" name="Afbeelding 8" descr="IMGP0048.JPG">
            <a:extLst>
              <a:ext uri="{FF2B5EF4-FFF2-40B4-BE49-F238E27FC236}">
                <a16:creationId xmlns:a16="http://schemas.microsoft.com/office/drawing/2014/main" id="{EBD82BB7-6EF5-4B43-B3A2-8568398B4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073" y="2578434"/>
            <a:ext cx="2616464" cy="348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10">
            <a:extLst>
              <a:ext uri="{FF2B5EF4-FFF2-40B4-BE49-F238E27FC236}">
                <a16:creationId xmlns:a16="http://schemas.microsoft.com/office/drawing/2014/main" id="{12B28245-68BD-488A-8E11-3AB2D51DC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101" y="4423277"/>
            <a:ext cx="2649538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16">
            <a:extLst>
              <a:ext uri="{FF2B5EF4-FFF2-40B4-BE49-F238E27FC236}">
                <a16:creationId xmlns:a16="http://schemas.microsoft.com/office/drawing/2014/main" id="{5D9FD1AA-C332-42E4-A825-7B3529711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864" y="2196525"/>
            <a:ext cx="264477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D41D375-0516-40DD-8053-5D72A576C3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77" b="16701"/>
          <a:stretch/>
        </p:blipFill>
        <p:spPr>
          <a:xfrm>
            <a:off x="1051913" y="2097889"/>
            <a:ext cx="3364734" cy="417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4045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14146" y="539452"/>
            <a:ext cx="91378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Dankuwel</a:t>
            </a:r>
            <a:r>
              <a:rPr kumimoji="0" lang="nl-NL" alt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voor uw aandacht!</a:t>
            </a:r>
          </a:p>
        </p:txBody>
      </p:sp>
      <p:sp>
        <p:nvSpPr>
          <p:cNvPr id="3" name="Tijdelijke aanduiding voor inhoud 1">
            <a:extLst>
              <a:ext uri="{FF2B5EF4-FFF2-40B4-BE49-F238E27FC236}">
                <a16:creationId xmlns:a16="http://schemas.microsoft.com/office/drawing/2014/main" id="{5C3A40C1-111D-48AD-9581-FC52EE91479C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963277" y="2115186"/>
            <a:ext cx="5132723" cy="43406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altLang="nl-NL" sz="2800" dirty="0"/>
              <a:t>Meer informatie:</a:t>
            </a:r>
          </a:p>
          <a:p>
            <a:pPr marL="0" indent="0">
              <a:buNone/>
            </a:pPr>
            <a:r>
              <a:rPr lang="nl-NL" altLang="nl-NL" dirty="0">
                <a:hlinkClick r:id="rId2"/>
              </a:rPr>
              <a:t>www.blwg.nl</a:t>
            </a:r>
            <a:endParaRPr lang="nl-NL" altLang="nl-NL" dirty="0"/>
          </a:p>
          <a:p>
            <a:pPr marL="0" indent="0">
              <a:buNone/>
            </a:pPr>
            <a:r>
              <a:rPr lang="nl-NL" altLang="nl-NL" sz="2800" dirty="0">
                <a:hlinkClick r:id="rId3"/>
              </a:rPr>
              <a:t>www.verspreidingsatlas.nl</a:t>
            </a:r>
            <a:endParaRPr lang="nl-NL" altLang="nl-NL" sz="2800" dirty="0"/>
          </a:p>
          <a:p>
            <a:pPr marL="0" indent="0">
              <a:buNone/>
            </a:pPr>
            <a:endParaRPr lang="nl-NL" altLang="nl-NL" sz="2800" dirty="0"/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61F1631E-888A-428C-BC1F-42C9F470B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725" y="2115186"/>
            <a:ext cx="5427064" cy="407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69D83970-63FA-4733-AFDB-1432622DF1CF}"/>
              </a:ext>
            </a:extLst>
          </p:cNvPr>
          <p:cNvSpPr txBox="1"/>
          <p:nvPr/>
        </p:nvSpPr>
        <p:spPr>
          <a:xfrm>
            <a:off x="1030389" y="6132637"/>
            <a:ext cx="5821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  <a:p>
            <a:r>
              <a:rPr lang="nl-NL" dirty="0"/>
              <a:t>Foto’s: Arie van den Bremer &amp; Henk-Jan van der Kolk</a:t>
            </a:r>
          </a:p>
        </p:txBody>
      </p:sp>
    </p:spTree>
    <p:extLst>
      <p:ext uri="{BB962C8B-B14F-4D97-AF65-F5344CB8AC3E}">
        <p14:creationId xmlns:p14="http://schemas.microsoft.com/office/powerpoint/2010/main" val="3198380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14146" y="539452"/>
            <a:ext cx="91378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l-NL" altLang="nl-NL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Levensvorm van een mos</a:t>
            </a:r>
          </a:p>
        </p:txBody>
      </p:sp>
      <p:sp>
        <p:nvSpPr>
          <p:cNvPr id="4" name="Tijdelijke aanduiding voor inhoud 1">
            <a:extLst>
              <a:ext uri="{FF2B5EF4-FFF2-40B4-BE49-F238E27FC236}">
                <a16:creationId xmlns:a16="http://schemas.microsoft.com/office/drawing/2014/main" id="{13A9769D-05FD-4701-B0D5-B867A0F2B006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54345" y="2219574"/>
            <a:ext cx="5132723" cy="3875291"/>
          </a:xfrm>
        </p:spPr>
        <p:txBody>
          <a:bodyPr>
            <a:normAutofit/>
          </a:bodyPr>
          <a:lstStyle/>
          <a:p>
            <a:r>
              <a:rPr lang="nl-NL" dirty="0"/>
              <a:t>Vochtopname via bladoppervlak</a:t>
            </a:r>
          </a:p>
          <a:p>
            <a:r>
              <a:rPr lang="nl-NL" dirty="0"/>
              <a:t>Watertransport uitwendig of door celwanden</a:t>
            </a:r>
          </a:p>
          <a:p>
            <a:r>
              <a:rPr lang="nl-NL" dirty="0"/>
              <a:t>Blad meestal één cellaag dik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E232510-5874-48E2-9AD6-E6CD30219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966" y="2219574"/>
            <a:ext cx="5622080" cy="4223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0532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14146" y="539452"/>
            <a:ext cx="91378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Groeiplaatsen</a:t>
            </a:r>
          </a:p>
        </p:txBody>
      </p:sp>
      <p:sp>
        <p:nvSpPr>
          <p:cNvPr id="4" name="Tijdelijke aanduiding voor inhoud 1">
            <a:extLst>
              <a:ext uri="{FF2B5EF4-FFF2-40B4-BE49-F238E27FC236}">
                <a16:creationId xmlns:a16="http://schemas.microsoft.com/office/drawing/2014/main" id="{13A9769D-05FD-4701-B0D5-B867A0F2B006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514146" y="2169240"/>
            <a:ext cx="5132723" cy="4340617"/>
          </a:xfrm>
        </p:spPr>
        <p:txBody>
          <a:bodyPr>
            <a:normAutofit/>
          </a:bodyPr>
          <a:lstStyle/>
          <a:p>
            <a:r>
              <a:rPr lang="nl-NL" dirty="0"/>
              <a:t>Mossen groeien bijna overal</a:t>
            </a:r>
          </a:p>
          <a:p>
            <a:r>
              <a:rPr lang="nl-NL" dirty="0"/>
              <a:t>Vochtige plekken</a:t>
            </a:r>
          </a:p>
          <a:p>
            <a:r>
              <a:rPr lang="nl-NL" dirty="0"/>
              <a:t>Elke soort eigen voorkeur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29EAA6D-CD3C-4086-8E98-6EFC5B749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127" y="2018360"/>
            <a:ext cx="5988662" cy="449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77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14146" y="539452"/>
            <a:ext cx="91378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l-NL" altLang="nl-NL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Substraten</a:t>
            </a:r>
          </a:p>
        </p:txBody>
      </p:sp>
      <p:pic>
        <p:nvPicPr>
          <p:cNvPr id="7" name="Tijdelijke aanduiding voor inhoud 6" descr="IMGP0019.JPG">
            <a:extLst>
              <a:ext uri="{FF2B5EF4-FFF2-40B4-BE49-F238E27FC236}">
                <a16:creationId xmlns:a16="http://schemas.microsoft.com/office/drawing/2014/main" id="{A006FF96-5AC1-4276-9492-0A4C7DDE5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3461" y="2466363"/>
            <a:ext cx="2314161" cy="3080522"/>
          </a:xfrm>
          <a:prstGeom prst="rect">
            <a:avLst/>
          </a:prstGeom>
        </p:spPr>
      </p:pic>
      <p:pic>
        <p:nvPicPr>
          <p:cNvPr id="9" name="Afbeelding 7" descr="Muisjesmos_12.jpg">
            <a:extLst>
              <a:ext uri="{FF2B5EF4-FFF2-40B4-BE49-F238E27FC236}">
                <a16:creationId xmlns:a16="http://schemas.microsoft.com/office/drawing/2014/main" id="{B3AA6D8D-D2FF-4076-A3A1-5399FD916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447" y="2466363"/>
            <a:ext cx="2313839" cy="3080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8" descr="IMGP4549.jpg">
            <a:extLst>
              <a:ext uri="{FF2B5EF4-FFF2-40B4-BE49-F238E27FC236}">
                <a16:creationId xmlns:a16="http://schemas.microsoft.com/office/drawing/2014/main" id="{BD5A308C-DF18-4C11-B6F7-C1B43A6869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378" y="2466363"/>
            <a:ext cx="2313839" cy="308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0579CEE3-9990-4ADF-B5C9-FAB80175167E}"/>
              </a:ext>
            </a:extLst>
          </p:cNvPr>
          <p:cNvSpPr txBox="1"/>
          <p:nvPr/>
        </p:nvSpPr>
        <p:spPr>
          <a:xfrm>
            <a:off x="1483047" y="5874692"/>
            <a:ext cx="2314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/>
              <a:t>Schors en hout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7CAAD827-245C-440F-968E-7A31522B013A}"/>
              </a:ext>
            </a:extLst>
          </p:cNvPr>
          <p:cNvSpPr txBox="1"/>
          <p:nvPr/>
        </p:nvSpPr>
        <p:spPr>
          <a:xfrm>
            <a:off x="4938711" y="5874692"/>
            <a:ext cx="2314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/>
              <a:t>Beton en steen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3D2D25C8-B3D4-4E08-82EF-9F9B4F5B999D}"/>
              </a:ext>
            </a:extLst>
          </p:cNvPr>
          <p:cNvSpPr txBox="1"/>
          <p:nvPr/>
        </p:nvSpPr>
        <p:spPr>
          <a:xfrm>
            <a:off x="8394378" y="5790166"/>
            <a:ext cx="2314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/>
              <a:t>Grond</a:t>
            </a:r>
          </a:p>
        </p:txBody>
      </p:sp>
    </p:spTree>
    <p:extLst>
      <p:ext uri="{BB962C8B-B14F-4D97-AF65-F5344CB8AC3E}">
        <p14:creationId xmlns:p14="http://schemas.microsoft.com/office/powerpoint/2010/main" val="3896308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14146" y="539452"/>
            <a:ext cx="91378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Indeling van mossen in plantvormen</a:t>
            </a:r>
          </a:p>
        </p:txBody>
      </p:sp>
      <p:sp>
        <p:nvSpPr>
          <p:cNvPr id="4" name="Tijdelijke aanduiding voor inhoud 1">
            <a:extLst>
              <a:ext uri="{FF2B5EF4-FFF2-40B4-BE49-F238E27FC236}">
                <a16:creationId xmlns:a16="http://schemas.microsoft.com/office/drawing/2014/main" id="{13A9769D-05FD-4701-B0D5-B867A0F2B006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1218996" y="2207340"/>
            <a:ext cx="5132723" cy="4340617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nl-NL" altLang="nl-NL" sz="2800" dirty="0"/>
              <a:t>BLADMOSSEN</a:t>
            </a:r>
          </a:p>
          <a:p>
            <a:pPr lvl="1" eaLnBrk="1" hangingPunct="1"/>
            <a:r>
              <a:rPr lang="nl-NL" altLang="nl-NL" sz="2800" dirty="0"/>
              <a:t>Topkapselmossen</a:t>
            </a:r>
          </a:p>
          <a:p>
            <a:pPr lvl="1" eaLnBrk="1" hangingPunct="1"/>
            <a:r>
              <a:rPr lang="nl-NL" altLang="nl-NL" sz="2800" dirty="0"/>
              <a:t>Slaapmossen</a:t>
            </a:r>
          </a:p>
          <a:p>
            <a:pPr lvl="1" eaLnBrk="1" hangingPunct="1"/>
            <a:r>
              <a:rPr lang="nl-NL" altLang="nl-NL" sz="2800" dirty="0"/>
              <a:t>Veenmossen</a:t>
            </a:r>
          </a:p>
          <a:p>
            <a:pPr lvl="1" eaLnBrk="1" hangingPunct="1"/>
            <a:endParaRPr lang="nl-NL" altLang="nl-NL" sz="2800" dirty="0"/>
          </a:p>
          <a:p>
            <a:pPr marL="0" indent="0" eaLnBrk="1" hangingPunct="1">
              <a:buNone/>
            </a:pPr>
            <a:r>
              <a:rPr lang="nl-NL" altLang="nl-NL" sz="2800" dirty="0"/>
              <a:t>LEVERMOSSEN</a:t>
            </a:r>
          </a:p>
          <a:p>
            <a:pPr lvl="1" eaLnBrk="1" hangingPunct="1"/>
            <a:r>
              <a:rPr lang="nl-NL" altLang="nl-NL" sz="2800" dirty="0"/>
              <a:t>Bebladerde levermossen</a:t>
            </a:r>
          </a:p>
          <a:p>
            <a:pPr lvl="1" eaLnBrk="1" hangingPunct="1"/>
            <a:r>
              <a:rPr lang="nl-NL" altLang="nl-NL" sz="2800" dirty="0" err="1"/>
              <a:t>Thalleuze</a:t>
            </a:r>
            <a:r>
              <a:rPr lang="nl-NL" altLang="nl-NL" sz="2800" dirty="0"/>
              <a:t> levermossen</a:t>
            </a:r>
          </a:p>
        </p:txBody>
      </p:sp>
      <p:pic>
        <p:nvPicPr>
          <p:cNvPr id="7" name="Afbeelding 4">
            <a:extLst>
              <a:ext uri="{FF2B5EF4-FFF2-40B4-BE49-F238E27FC236}">
                <a16:creationId xmlns:a16="http://schemas.microsoft.com/office/drawing/2014/main" id="{A71BCC21-2CF7-4CCB-A010-17F84DE1D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037" y="1442243"/>
            <a:ext cx="4752975" cy="5287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97721"/>
      </p:ext>
    </p:extLst>
  </p:cSld>
  <p:clrMapOvr>
    <a:masterClrMapping/>
  </p:clrMapOvr>
</p:sld>
</file>

<file path=ppt/theme/theme1.xml><?xml version="1.0" encoding="utf-8"?>
<a:theme xmlns:a="http://schemas.openxmlformats.org/drawingml/2006/main" name="BLWG 2014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WG 2014" id="{7CE211FB-8CDA-4B27-BCB3-E695B8438B84}" vid="{A1C95FA1-9E6E-4A21-987B-B6F21C0EEA56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1801</TotalTime>
  <Words>433</Words>
  <Application>Microsoft Office PowerPoint</Application>
  <PresentationFormat>Breedbeeld</PresentationFormat>
  <Paragraphs>165</Paragraphs>
  <Slides>59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59</vt:i4>
      </vt:variant>
    </vt:vector>
  </HeadingPairs>
  <TitlesOfParts>
    <vt:vector size="63" baseType="lpstr">
      <vt:lpstr>Arial</vt:lpstr>
      <vt:lpstr>Calibri</vt:lpstr>
      <vt:lpstr>Calibri Light</vt:lpstr>
      <vt:lpstr>BLWG 2014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BLWG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Presentatie Wat zijn mossen?</dc:title>
  <dc:creator>henk-jan@blwg.nl;pellicaan@casema.nl;a.vandenbremer@tiscali.nl</dc:creator>
  <cp:lastModifiedBy>Henk-Jan van der Kolk</cp:lastModifiedBy>
  <cp:revision>105</cp:revision>
  <dcterms:created xsi:type="dcterms:W3CDTF">2017-03-15T16:46:53Z</dcterms:created>
  <dcterms:modified xsi:type="dcterms:W3CDTF">2022-03-28T16:58:47Z</dcterms:modified>
</cp:coreProperties>
</file>