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3" r:id="rId4"/>
    <p:sldId id="262" r:id="rId5"/>
    <p:sldId id="269" r:id="rId6"/>
    <p:sldId id="264" r:id="rId7"/>
    <p:sldId id="266" r:id="rId8"/>
    <p:sldId id="297" r:id="rId9"/>
    <p:sldId id="299" r:id="rId10"/>
    <p:sldId id="289" r:id="rId11"/>
    <p:sldId id="290" r:id="rId12"/>
    <p:sldId id="276" r:id="rId13"/>
    <p:sldId id="268" r:id="rId14"/>
    <p:sldId id="274" r:id="rId15"/>
    <p:sldId id="281" r:id="rId16"/>
    <p:sldId id="288" r:id="rId17"/>
    <p:sldId id="277" r:id="rId18"/>
    <p:sldId id="278" r:id="rId19"/>
    <p:sldId id="279" r:id="rId20"/>
    <p:sldId id="283" r:id="rId21"/>
    <p:sldId id="294" r:id="rId22"/>
    <p:sldId id="295" r:id="rId23"/>
    <p:sldId id="293" r:id="rId24"/>
    <p:sldId id="311" r:id="rId25"/>
    <p:sldId id="286" r:id="rId26"/>
    <p:sldId id="259" r:id="rId27"/>
    <p:sldId id="265" r:id="rId28"/>
    <p:sldId id="300" r:id="rId29"/>
    <p:sldId id="301" r:id="rId30"/>
    <p:sldId id="302" r:id="rId31"/>
    <p:sldId id="261" r:id="rId32"/>
    <p:sldId id="303" r:id="rId33"/>
    <p:sldId id="304" r:id="rId34"/>
    <p:sldId id="306" r:id="rId35"/>
    <p:sldId id="307" r:id="rId36"/>
    <p:sldId id="308" r:id="rId37"/>
    <p:sldId id="305" r:id="rId38"/>
    <p:sldId id="310" r:id="rId39"/>
    <p:sldId id="260" r:id="rId40"/>
    <p:sldId id="267" r:id="rId4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82" d="100"/>
          <a:sy n="82" d="100"/>
        </p:scale>
        <p:origin x="14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B20CA-D798-4328-8E2E-0E554C324496}" type="datetimeFigureOut">
              <a:rPr lang="nl-NL" smtClean="0"/>
              <a:t>3-2-2017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A8502-8FC6-435A-B2CD-70F2190BCC08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dirty="0"/>
              <a:t>v.l.n.r.</a:t>
            </a:r>
            <a:r>
              <a:rPr lang="nl-NL" sz="1200" i="0" baseline="0" dirty="0"/>
              <a:t> </a:t>
            </a:r>
            <a:r>
              <a:rPr lang="nl-NL" sz="1200" i="1" dirty="0" err="1"/>
              <a:t>Paranectria</a:t>
            </a:r>
            <a:r>
              <a:rPr lang="nl-NL" sz="1200" i="1" dirty="0"/>
              <a:t> </a:t>
            </a:r>
            <a:r>
              <a:rPr lang="nl-NL" sz="1200" i="1" dirty="0" err="1"/>
              <a:t>oropensis</a:t>
            </a:r>
            <a:r>
              <a:rPr lang="nl-NL" sz="1200" i="1" dirty="0"/>
              <a:t> </a:t>
            </a:r>
            <a:r>
              <a:rPr lang="nl-NL" sz="1200" i="0" dirty="0"/>
              <a:t>op </a:t>
            </a:r>
            <a:r>
              <a:rPr lang="nl-NL" sz="1200" i="1" dirty="0" err="1"/>
              <a:t>Lepraria</a:t>
            </a:r>
            <a:r>
              <a:rPr lang="nl-NL" sz="1200" i="1" dirty="0"/>
              <a:t> </a:t>
            </a:r>
            <a:r>
              <a:rPr lang="nl-NL" sz="1200" i="1" dirty="0" err="1"/>
              <a:t>incana</a:t>
            </a:r>
            <a:r>
              <a:rPr lang="nl-NL" sz="1200" i="1" dirty="0"/>
              <a:t>;</a:t>
            </a:r>
            <a:r>
              <a:rPr lang="nl-NL" sz="1200" i="1" baseline="0" dirty="0"/>
              <a:t> </a:t>
            </a:r>
            <a:r>
              <a:rPr lang="nl-NL" sz="1200" i="1" dirty="0" err="1"/>
              <a:t>Pronectria</a:t>
            </a:r>
            <a:r>
              <a:rPr lang="nl-NL" sz="1200" i="1" dirty="0"/>
              <a:t> </a:t>
            </a:r>
            <a:r>
              <a:rPr lang="nl-NL" sz="1200" i="1" dirty="0" err="1"/>
              <a:t>oligospora</a:t>
            </a:r>
            <a:r>
              <a:rPr lang="nl-NL" sz="1200" i="1" dirty="0"/>
              <a:t> </a:t>
            </a:r>
            <a:r>
              <a:rPr lang="nl-NL" sz="1200" i="0" dirty="0"/>
              <a:t>op </a:t>
            </a:r>
            <a:r>
              <a:rPr lang="nl-NL" sz="1200" i="1" dirty="0" err="1"/>
              <a:t>Punctelia</a:t>
            </a:r>
            <a:r>
              <a:rPr lang="nl-NL" sz="1200" i="1" dirty="0"/>
              <a:t> </a:t>
            </a:r>
            <a:r>
              <a:rPr lang="nl-NL" sz="1200" i="1" dirty="0" err="1"/>
              <a:t>subrudecta</a:t>
            </a:r>
            <a:r>
              <a:rPr lang="nl-NL" sz="1200" i="1" dirty="0"/>
              <a:t>; </a:t>
            </a:r>
            <a:r>
              <a:rPr lang="nl-NL" sz="1200" i="1" dirty="0" err="1"/>
              <a:t>Telogalle</a:t>
            </a:r>
            <a:r>
              <a:rPr lang="nl-NL" sz="1200" i="1" dirty="0"/>
              <a:t> </a:t>
            </a:r>
            <a:r>
              <a:rPr lang="nl-NL" sz="1200" i="1" dirty="0" err="1"/>
              <a:t>olivieri</a:t>
            </a:r>
            <a:r>
              <a:rPr lang="nl-NL" sz="1200" i="1" dirty="0"/>
              <a:t> </a:t>
            </a:r>
            <a:r>
              <a:rPr lang="nl-NL" sz="1200" i="0" dirty="0"/>
              <a:t>op </a:t>
            </a:r>
            <a:r>
              <a:rPr lang="nl-NL" sz="1200" i="1" dirty="0" err="1"/>
              <a:t>Xanthoria</a:t>
            </a:r>
            <a:r>
              <a:rPr lang="nl-NL" sz="1200" i="1" dirty="0"/>
              <a:t> </a:t>
            </a:r>
            <a:r>
              <a:rPr lang="nl-NL" sz="1200" i="1" dirty="0" err="1"/>
              <a:t>parietina</a:t>
            </a:r>
            <a:r>
              <a:rPr lang="nl-NL" sz="1200" i="1" dirty="0"/>
              <a:t>; </a:t>
            </a:r>
            <a:r>
              <a:rPr lang="nl-NL" sz="1200" i="1" dirty="0" err="1"/>
              <a:t>Muellerella</a:t>
            </a:r>
            <a:r>
              <a:rPr lang="nl-NL" sz="1200" i="1" dirty="0"/>
              <a:t> </a:t>
            </a:r>
            <a:r>
              <a:rPr lang="nl-NL" sz="1200" i="1" dirty="0" err="1"/>
              <a:t>lichenicola</a:t>
            </a:r>
            <a:r>
              <a:rPr lang="nl-NL" sz="1200" i="1" dirty="0"/>
              <a:t> </a:t>
            </a:r>
            <a:r>
              <a:rPr lang="nl-NL" sz="1200" i="0" dirty="0"/>
              <a:t>op </a:t>
            </a:r>
            <a:r>
              <a:rPr lang="nl-NL" sz="1200" i="1" dirty="0" err="1"/>
              <a:t>Lecanora</a:t>
            </a:r>
            <a:r>
              <a:rPr lang="nl-NL" sz="1200" i="1" dirty="0"/>
              <a:t> </a:t>
            </a:r>
            <a:r>
              <a:rPr lang="nl-NL" sz="1200" i="1" dirty="0" err="1"/>
              <a:t>campestris</a:t>
            </a:r>
            <a:endParaRPr lang="nl-NL" sz="1200" i="1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A8502-8FC6-435A-B2CD-70F2190BCC08}" type="slidenum">
              <a:rPr lang="nl-NL" smtClean="0"/>
              <a:t>5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0"/>
            <a:ext cx="6912768" cy="105273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35696" y="1340768"/>
            <a:ext cx="6400800" cy="4752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0" y="62322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  4 </a:t>
            </a:r>
            <a:r>
              <a:rPr lang="nl-NL" dirty="0" err="1"/>
              <a:t>feb</a:t>
            </a:r>
            <a:r>
              <a:rPr lang="nl-NL" dirty="0"/>
              <a:t> 2017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0" y="5872187"/>
            <a:ext cx="212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nl-NL" dirty="0"/>
              <a:t>  H. van der Kolk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55121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nl-NL" dirty="0"/>
              <a:t>  Korstmosparasieten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0" y="6304235"/>
            <a:ext cx="2133600" cy="365125"/>
          </a:xfrm>
          <a:prstGeom prst="rect">
            <a:avLst/>
          </a:prstGeom>
        </p:spPr>
        <p:txBody>
          <a:bodyPr/>
          <a:lstStyle/>
          <a:p>
            <a:fld id="{DD1187B5-97F4-4896-9C47-3E7254F092E6}" type="datetimeFigureOut">
              <a:rPr lang="nl-NL" smtClean="0"/>
              <a:pPr/>
              <a:t>3-2-2017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0" y="6016203"/>
            <a:ext cx="212372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0" y="5656163"/>
            <a:ext cx="2133600" cy="365125"/>
          </a:xfrm>
          <a:prstGeom prst="rect">
            <a:avLst/>
          </a:prstGeom>
        </p:spPr>
        <p:txBody>
          <a:bodyPr/>
          <a:lstStyle/>
          <a:p>
            <a:fld id="{204A25E8-FC76-4C09-8EDF-8393D8BC336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8892480" y="0"/>
            <a:ext cx="25152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Stroomdiagram: Document 8"/>
          <p:cNvSpPr/>
          <p:nvPr userDrawn="1"/>
        </p:nvSpPr>
        <p:spPr>
          <a:xfrm rot="16200000">
            <a:off x="-2754000" y="2754000"/>
            <a:ext cx="6858000" cy="1350000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835696" y="1412776"/>
            <a:ext cx="6851104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Stroomdiagram: Document 7"/>
          <p:cNvSpPr/>
          <p:nvPr userDrawn="1"/>
        </p:nvSpPr>
        <p:spPr>
          <a:xfrm>
            <a:off x="0" y="0"/>
            <a:ext cx="9144000" cy="1196752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Stroomdiagram: Document 9"/>
          <p:cNvSpPr/>
          <p:nvPr userDrawn="1"/>
        </p:nvSpPr>
        <p:spPr>
          <a:xfrm rot="10800000">
            <a:off x="0" y="6597352"/>
            <a:ext cx="9144000" cy="260648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338" name="Picture 2" descr="http://waarneming.nl/fotonew/9/10385089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008" y="4912523"/>
            <a:ext cx="1115616" cy="836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340" name="Picture 4" descr="http://waarneming.nl/fotonew/7/10318057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24" y="3976131"/>
            <a:ext cx="1116000" cy="83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342" name="Picture 6" descr="http://waarneming.nl/fotonew/6/10427586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624" y="3012931"/>
            <a:ext cx="1116000" cy="83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8407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pic>
        <p:nvPicPr>
          <p:cNvPr id="16" name="Picture 2" descr="Afbeeldingsresultaat voor blwg 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624" y="5821243"/>
            <a:ext cx="1116000" cy="70410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chenicolous.net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0"/>
            <a:ext cx="8856984" cy="1052735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Korstmosparasieten: Een introductie</a:t>
            </a:r>
          </a:p>
        </p:txBody>
      </p:sp>
      <p:pic>
        <p:nvPicPr>
          <p:cNvPr id="9218" name="Picture 2" descr="http://waarneming.nl/fotonew/9/7839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358770"/>
            <a:ext cx="5832648" cy="4374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kstvak 5"/>
          <p:cNvSpPr txBox="1"/>
          <p:nvPr/>
        </p:nvSpPr>
        <p:spPr>
          <a:xfrm>
            <a:off x="4499992" y="58790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BLWG Lezingendag 4 februari 2016</a:t>
            </a:r>
          </a:p>
          <a:p>
            <a:pPr algn="r"/>
            <a:r>
              <a:rPr lang="nl-NL" dirty="0"/>
              <a:t>Henk-Jan van der Kolk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Determinatie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Waardsoort</a:t>
            </a:r>
          </a:p>
          <a:p>
            <a:r>
              <a:rPr lang="nl-NL" b="1" dirty="0"/>
              <a:t>Macroscopische kenmerken</a:t>
            </a:r>
          </a:p>
          <a:p>
            <a:r>
              <a:rPr lang="nl-NL" dirty="0"/>
              <a:t>Microscopische kenmerken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992888" cy="864096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  Determinatie: Macroscopisch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Ascomycota</a:t>
            </a:r>
            <a:endParaRPr lang="nl-NL" dirty="0"/>
          </a:p>
          <a:p>
            <a:pPr lvl="1"/>
            <a:r>
              <a:rPr lang="nl-NL" dirty="0" err="1"/>
              <a:t>Teleomorphs</a:t>
            </a:r>
            <a:endParaRPr lang="nl-NL" dirty="0"/>
          </a:p>
          <a:p>
            <a:pPr lvl="2"/>
            <a:r>
              <a:rPr lang="nl-NL" dirty="0" err="1"/>
              <a:t>Apotheciën</a:t>
            </a:r>
            <a:endParaRPr lang="nl-NL" dirty="0"/>
          </a:p>
          <a:p>
            <a:pPr lvl="2"/>
            <a:r>
              <a:rPr lang="nl-NL" dirty="0" err="1"/>
              <a:t>Peritheciën</a:t>
            </a:r>
            <a:endParaRPr lang="nl-NL" dirty="0"/>
          </a:p>
          <a:p>
            <a:pPr lvl="1"/>
            <a:r>
              <a:rPr lang="nl-NL" dirty="0" err="1"/>
              <a:t>Anamorphs</a:t>
            </a:r>
            <a:endParaRPr lang="nl-NL" dirty="0"/>
          </a:p>
          <a:p>
            <a:pPr lvl="2"/>
            <a:r>
              <a:rPr lang="nl-NL" dirty="0" err="1"/>
              <a:t>Coelomycetes</a:t>
            </a:r>
            <a:endParaRPr lang="nl-NL" dirty="0"/>
          </a:p>
          <a:p>
            <a:pPr lvl="3"/>
            <a:r>
              <a:rPr lang="nl-NL" dirty="0" err="1"/>
              <a:t>Pycnidiën</a:t>
            </a:r>
            <a:endParaRPr lang="nl-NL" dirty="0"/>
          </a:p>
          <a:p>
            <a:pPr lvl="2"/>
            <a:r>
              <a:rPr lang="nl-NL" dirty="0" err="1"/>
              <a:t>Hyphomycetes</a:t>
            </a:r>
            <a:endParaRPr lang="nl-NL" dirty="0"/>
          </a:p>
          <a:p>
            <a:pPr lvl="3"/>
            <a:r>
              <a:rPr lang="nl-NL" dirty="0" err="1"/>
              <a:t>Hyfen</a:t>
            </a:r>
            <a:endParaRPr lang="nl-NL" dirty="0"/>
          </a:p>
          <a:p>
            <a:pPr lvl="3"/>
            <a:r>
              <a:rPr lang="nl-NL" dirty="0"/>
              <a:t>Rechtopstaande </a:t>
            </a:r>
            <a:r>
              <a:rPr lang="nl-NL" dirty="0" err="1"/>
              <a:t>conidioforen</a:t>
            </a:r>
            <a:endParaRPr lang="nl-NL" dirty="0"/>
          </a:p>
          <a:p>
            <a:pPr lvl="3"/>
            <a:r>
              <a:rPr lang="nl-NL" dirty="0"/>
              <a:t>Clusters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Macroscopische morfologie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627784" y="58679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Pezizella</a:t>
            </a:r>
            <a:r>
              <a:rPr lang="nl-NL" i="1" dirty="0"/>
              <a:t> </a:t>
            </a:r>
            <a:r>
              <a:rPr lang="nl-NL" i="1" dirty="0" err="1"/>
              <a:t>epithallina</a:t>
            </a:r>
            <a:r>
              <a:rPr lang="nl-NL" i="1" dirty="0"/>
              <a:t>     G</a:t>
            </a:r>
            <a:r>
              <a:rPr lang="nl-NL" dirty="0"/>
              <a:t>ekleurde </a:t>
            </a:r>
            <a:r>
              <a:rPr lang="nl-NL" dirty="0" err="1"/>
              <a:t>apotheciën</a:t>
            </a:r>
            <a:endParaRPr lang="nl-NL" dirty="0"/>
          </a:p>
        </p:txBody>
      </p:sp>
      <p:pic>
        <p:nvPicPr>
          <p:cNvPr id="29698" name="Picture 2" descr="http://waarneming.nl/fotonew/3/10452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0"/>
            <a:ext cx="5664629" cy="4248472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/>
        </p:nvSpPr>
        <p:spPr>
          <a:xfrm>
            <a:off x="5868144" y="112474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/>
              <a:t>Apotheciën</a:t>
            </a:r>
            <a:endParaRPr lang="nl-NL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http://waarneming.nl/fotonew/1/7483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19508"/>
            <a:ext cx="5664629" cy="4248472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2627784" y="58679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Pronectria</a:t>
            </a:r>
            <a:r>
              <a:rPr lang="nl-NL" i="1" dirty="0"/>
              <a:t> </a:t>
            </a:r>
            <a:r>
              <a:rPr lang="nl-NL" i="1" dirty="0" err="1"/>
              <a:t>robergei</a:t>
            </a:r>
            <a:r>
              <a:rPr lang="nl-NL" i="1" dirty="0"/>
              <a:t>     </a:t>
            </a:r>
            <a:r>
              <a:rPr lang="nl-NL" dirty="0"/>
              <a:t>Gekleurde </a:t>
            </a:r>
            <a:r>
              <a:rPr lang="nl-NL" dirty="0" err="1"/>
              <a:t>peritheciën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5868144" y="112474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/>
              <a:t>Peritheciën</a:t>
            </a:r>
            <a:endParaRPr lang="nl-NL" sz="2000" b="1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Macroscopische morfologie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627784" y="58679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Lichenochora</a:t>
            </a:r>
            <a:r>
              <a:rPr lang="nl-NL" i="1" dirty="0"/>
              <a:t> </a:t>
            </a:r>
            <a:r>
              <a:rPr lang="nl-NL" i="1" dirty="0" err="1"/>
              <a:t>weillii</a:t>
            </a:r>
            <a:r>
              <a:rPr lang="nl-NL" i="1" dirty="0"/>
              <a:t>     </a:t>
            </a:r>
            <a:r>
              <a:rPr lang="nl-NL" dirty="0"/>
              <a:t>Clusters ingezonken </a:t>
            </a:r>
            <a:r>
              <a:rPr lang="nl-NL" dirty="0" err="1"/>
              <a:t>peritheciën</a:t>
            </a:r>
            <a:endParaRPr lang="nl-NL" dirty="0"/>
          </a:p>
        </p:txBody>
      </p:sp>
      <p:pic>
        <p:nvPicPr>
          <p:cNvPr id="5" name="Picture 10" descr="http://waarneming.nl/fotonew/0/10391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0"/>
            <a:ext cx="5664629" cy="4248472"/>
          </a:xfrm>
          <a:prstGeom prst="rect">
            <a:avLst/>
          </a:prstGeom>
          <a:noFill/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Macroscopische morfologie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868144" y="112474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/>
              <a:t>Peritheciën</a:t>
            </a:r>
            <a:endParaRPr lang="nl-NL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627784" y="58679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Cladoniicola</a:t>
            </a:r>
            <a:r>
              <a:rPr lang="nl-NL" i="1" dirty="0"/>
              <a:t> </a:t>
            </a:r>
            <a:r>
              <a:rPr lang="nl-NL" i="1" dirty="0" err="1"/>
              <a:t>staurospora</a:t>
            </a:r>
            <a:r>
              <a:rPr lang="nl-NL" i="1" dirty="0"/>
              <a:t>     </a:t>
            </a:r>
            <a:r>
              <a:rPr lang="nl-NL" dirty="0"/>
              <a:t>Ingezonken </a:t>
            </a:r>
            <a:r>
              <a:rPr lang="nl-NL" dirty="0" err="1"/>
              <a:t>picnidiën</a:t>
            </a:r>
            <a:endParaRPr lang="nl-NL" dirty="0"/>
          </a:p>
        </p:txBody>
      </p:sp>
      <p:pic>
        <p:nvPicPr>
          <p:cNvPr id="39938" name="Picture 2" descr="http://waarneming.nl/fotonew/3/7889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0"/>
            <a:ext cx="5664629" cy="4248472"/>
          </a:xfrm>
          <a:prstGeom prst="rect">
            <a:avLst/>
          </a:prstGeom>
          <a:noFill/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Macroscopische morfologie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868144" y="112474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/>
              <a:t>Coelomyceet</a:t>
            </a:r>
            <a:endParaRPr lang="nl-NL" sz="2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3635896" y="586798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Epicladonia</a:t>
            </a:r>
            <a:r>
              <a:rPr lang="nl-NL" i="1" dirty="0"/>
              <a:t> </a:t>
            </a:r>
            <a:r>
              <a:rPr lang="nl-NL" i="1" dirty="0" err="1"/>
              <a:t>sandstedei</a:t>
            </a:r>
            <a:endParaRPr lang="nl-NL" i="1" dirty="0"/>
          </a:p>
          <a:p>
            <a:r>
              <a:rPr lang="nl-NL" dirty="0" err="1"/>
              <a:t>Picnidiën</a:t>
            </a:r>
            <a:r>
              <a:rPr lang="nl-NL" dirty="0"/>
              <a:t> op gallen</a:t>
            </a:r>
          </a:p>
        </p:txBody>
      </p:sp>
      <p:pic>
        <p:nvPicPr>
          <p:cNvPr id="45058" name="Picture 2" descr="http://waarneming.nl/fotonew/3/12154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5" y="1628799"/>
            <a:ext cx="3618283" cy="4248473"/>
          </a:xfrm>
          <a:prstGeom prst="rect">
            <a:avLst/>
          </a:prstGeom>
          <a:noFill/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Macroscopische morfologie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860032" y="112474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/>
              <a:t>Coelomyceet</a:t>
            </a:r>
            <a:endParaRPr lang="nl-NL" sz="2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627784" y="58679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Psammina</a:t>
            </a:r>
            <a:r>
              <a:rPr lang="nl-NL" i="1" dirty="0"/>
              <a:t> </a:t>
            </a:r>
            <a:r>
              <a:rPr lang="nl-NL" i="1" dirty="0" err="1"/>
              <a:t>stipitata</a:t>
            </a:r>
            <a:r>
              <a:rPr lang="nl-NL" i="1" dirty="0"/>
              <a:t>     </a:t>
            </a:r>
            <a:r>
              <a:rPr lang="nl-NL" dirty="0"/>
              <a:t>Zwarte sporenclusters</a:t>
            </a:r>
          </a:p>
        </p:txBody>
      </p:sp>
      <p:pic>
        <p:nvPicPr>
          <p:cNvPr id="5" name="Picture 4" descr="http://waarneming.nl/fotonew/5/7889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0"/>
            <a:ext cx="5688632" cy="4266474"/>
          </a:xfrm>
          <a:prstGeom prst="rect">
            <a:avLst/>
          </a:prstGeom>
          <a:noFill/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Macroscopische morfologie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868144" y="112474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/>
              <a:t>Hyphomyceet</a:t>
            </a:r>
            <a:endParaRPr lang="nl-NL" sz="20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627784" y="58679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Illosporiopsis</a:t>
            </a:r>
            <a:r>
              <a:rPr lang="nl-NL" i="1" dirty="0"/>
              <a:t> </a:t>
            </a:r>
            <a:r>
              <a:rPr lang="nl-NL" i="1" dirty="0" err="1"/>
              <a:t>christiansenii</a:t>
            </a:r>
            <a:r>
              <a:rPr lang="nl-NL" i="1" dirty="0"/>
              <a:t>     </a:t>
            </a:r>
            <a:r>
              <a:rPr lang="nl-NL" dirty="0"/>
              <a:t>Gekleurde sporenclusters</a:t>
            </a:r>
          </a:p>
        </p:txBody>
      </p:sp>
      <p:pic>
        <p:nvPicPr>
          <p:cNvPr id="6" name="Picture 8" descr="http://waarneming.nl/fotonew/0/4225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3" y="1628799"/>
            <a:ext cx="5688633" cy="4266475"/>
          </a:xfrm>
          <a:prstGeom prst="rect">
            <a:avLst/>
          </a:prstGeom>
          <a:noFill/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Macroscopische morfologie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5868144" y="112474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/>
              <a:t>Hyphomyceet</a:t>
            </a:r>
            <a:endParaRPr lang="nl-NL" sz="20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627784" y="58679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Taeniolella</a:t>
            </a:r>
            <a:r>
              <a:rPr lang="nl-NL" i="1" dirty="0"/>
              <a:t> </a:t>
            </a:r>
            <a:r>
              <a:rPr lang="nl-NL" i="1" dirty="0" err="1"/>
              <a:t>punctata</a:t>
            </a:r>
            <a:r>
              <a:rPr lang="nl-NL" i="1" dirty="0"/>
              <a:t>     </a:t>
            </a:r>
            <a:r>
              <a:rPr lang="nl-NL" dirty="0" err="1"/>
              <a:t>Conidioforen</a:t>
            </a:r>
            <a:endParaRPr lang="nl-NL" dirty="0"/>
          </a:p>
        </p:txBody>
      </p:sp>
      <p:pic>
        <p:nvPicPr>
          <p:cNvPr id="5" name="Picture 2" descr="http://waarneming.nl/fotonew/6/10282616.jpg"/>
          <p:cNvPicPr>
            <a:picLocks noChangeAspect="1" noChangeArrowheads="1"/>
          </p:cNvPicPr>
          <p:nvPr/>
        </p:nvPicPr>
        <p:blipFill>
          <a:blip r:embed="rId2" cstate="print">
            <a:lum bright="-3000" contrast="3000"/>
          </a:blip>
          <a:srcRect/>
          <a:stretch>
            <a:fillRect/>
          </a:stretch>
        </p:blipFill>
        <p:spPr bwMode="auto">
          <a:xfrm>
            <a:off x="2627784" y="1628800"/>
            <a:ext cx="5688632" cy="4266474"/>
          </a:xfrm>
          <a:prstGeom prst="rect">
            <a:avLst/>
          </a:prstGeom>
          <a:noFill/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Macroscopische morfologie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5868144" y="112474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/>
              <a:t>Hyphomyceet</a:t>
            </a:r>
            <a:endParaRPr lang="nl-NL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zijn korstmosparasieten?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35696" y="1451917"/>
            <a:ext cx="6851104" cy="4857403"/>
          </a:xfrm>
        </p:spPr>
        <p:txBody>
          <a:bodyPr>
            <a:normAutofit/>
          </a:bodyPr>
          <a:lstStyle/>
          <a:p>
            <a:r>
              <a:rPr lang="nl-NL" sz="2400" dirty="0"/>
              <a:t>“</a:t>
            </a:r>
            <a:r>
              <a:rPr lang="nl-NL" sz="2400" dirty="0" err="1"/>
              <a:t>Saprotrofische</a:t>
            </a:r>
            <a:r>
              <a:rPr lang="nl-NL" sz="2400" dirty="0"/>
              <a:t> of parasitische schimmels die uitsluitend op korstmossen kunnen groeien.” (</a:t>
            </a:r>
            <a:r>
              <a:rPr lang="nl-NL" sz="2400" dirty="0" err="1"/>
              <a:t>Lawrey</a:t>
            </a:r>
            <a:r>
              <a:rPr lang="nl-NL" sz="2400" dirty="0"/>
              <a:t> &amp; </a:t>
            </a:r>
            <a:r>
              <a:rPr lang="nl-NL" sz="2400" dirty="0" err="1"/>
              <a:t>Diederich</a:t>
            </a:r>
            <a:r>
              <a:rPr lang="nl-NL" sz="2400" dirty="0"/>
              <a:t>, 2003)</a:t>
            </a:r>
          </a:p>
          <a:p>
            <a:endParaRPr lang="nl-NL" sz="2400" dirty="0"/>
          </a:p>
          <a:p>
            <a:r>
              <a:rPr lang="nl-NL" sz="2400" dirty="0"/>
              <a:t>Grote variatie in</a:t>
            </a:r>
          </a:p>
          <a:p>
            <a:pPr lvl="1"/>
            <a:r>
              <a:rPr lang="nl-NL" sz="2000" dirty="0"/>
              <a:t>Taxonomie</a:t>
            </a:r>
          </a:p>
          <a:p>
            <a:pPr lvl="1"/>
            <a:r>
              <a:rPr lang="nl-NL" sz="2000" dirty="0"/>
              <a:t>Levenswijze (</a:t>
            </a:r>
            <a:r>
              <a:rPr lang="nl-NL" sz="2000" dirty="0" err="1"/>
              <a:t>saprotroof</a:t>
            </a:r>
            <a:r>
              <a:rPr lang="nl-NL" sz="2000" dirty="0"/>
              <a:t>, </a:t>
            </a:r>
            <a:r>
              <a:rPr lang="nl-NL" sz="2000" dirty="0" err="1"/>
              <a:t>biotroof</a:t>
            </a:r>
            <a:r>
              <a:rPr lang="nl-NL" sz="2000" dirty="0"/>
              <a:t>, </a:t>
            </a:r>
            <a:r>
              <a:rPr lang="nl-NL" sz="2000" dirty="0" err="1"/>
              <a:t>necrotroof</a:t>
            </a:r>
            <a:r>
              <a:rPr lang="nl-NL" sz="2000" dirty="0"/>
              <a:t>)</a:t>
            </a:r>
          </a:p>
          <a:p>
            <a:pPr lvl="1"/>
            <a:r>
              <a:rPr lang="nl-NL" sz="2000" dirty="0"/>
              <a:t>Morfologie</a:t>
            </a:r>
          </a:p>
          <a:p>
            <a:pPr lvl="1"/>
            <a:endParaRPr lang="nl-NL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627784" y="58679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Intralichen</a:t>
            </a:r>
            <a:r>
              <a:rPr lang="nl-NL" i="1" dirty="0"/>
              <a:t> </a:t>
            </a:r>
            <a:r>
              <a:rPr lang="nl-NL" i="1" dirty="0" err="1"/>
              <a:t>christiansenii</a:t>
            </a:r>
            <a:r>
              <a:rPr lang="nl-NL" i="1" dirty="0"/>
              <a:t>     </a:t>
            </a:r>
            <a:r>
              <a:rPr lang="nl-NL" dirty="0" err="1"/>
              <a:t>Conidioforen</a:t>
            </a:r>
            <a:endParaRPr lang="nl-NL" dirty="0"/>
          </a:p>
        </p:txBody>
      </p:sp>
      <p:pic>
        <p:nvPicPr>
          <p:cNvPr id="37890" name="Picture 2" descr="http://waarneming.nl/fotonew/2/8403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3" y="1628799"/>
            <a:ext cx="5688633" cy="4266475"/>
          </a:xfrm>
          <a:prstGeom prst="rect">
            <a:avLst/>
          </a:prstGeom>
          <a:noFill/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Macroscopische morfologie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868144" y="112474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/>
              <a:t>Hyphomyceet</a:t>
            </a:r>
            <a:endParaRPr lang="nl-NL" sz="2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Determinatie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Waardsoort</a:t>
            </a:r>
          </a:p>
          <a:p>
            <a:r>
              <a:rPr lang="nl-NL" dirty="0"/>
              <a:t>Macroscopische kenmerken</a:t>
            </a:r>
          </a:p>
          <a:p>
            <a:r>
              <a:rPr lang="nl-NL" b="1" dirty="0"/>
              <a:t>Microscopische kenmerken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992888" cy="864096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  Determinatie: Microscopisch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648" y="1412776"/>
            <a:ext cx="7283152" cy="4857403"/>
          </a:xfrm>
        </p:spPr>
        <p:txBody>
          <a:bodyPr>
            <a:normAutofit/>
          </a:bodyPr>
          <a:lstStyle/>
          <a:p>
            <a:r>
              <a:rPr lang="nl-NL" dirty="0" err="1"/>
              <a:t>Ascomycota</a:t>
            </a:r>
            <a:endParaRPr lang="nl-NL" dirty="0"/>
          </a:p>
          <a:p>
            <a:pPr lvl="1"/>
            <a:r>
              <a:rPr lang="nl-NL" dirty="0" err="1"/>
              <a:t>Teleomorf</a:t>
            </a:r>
            <a:endParaRPr lang="nl-NL" dirty="0"/>
          </a:p>
          <a:p>
            <a:pPr lvl="2"/>
            <a:r>
              <a:rPr lang="nl-NL" dirty="0" err="1"/>
              <a:t>Asci</a:t>
            </a:r>
            <a:r>
              <a:rPr lang="nl-NL" dirty="0"/>
              <a:t>: Vorm, aantal sporen</a:t>
            </a:r>
          </a:p>
          <a:p>
            <a:pPr lvl="2"/>
            <a:r>
              <a:rPr lang="nl-NL" dirty="0" err="1"/>
              <a:t>Ascosporen</a:t>
            </a:r>
            <a:r>
              <a:rPr lang="nl-NL" dirty="0"/>
              <a:t>: Kleur, vorm, cellen, wand</a:t>
            </a:r>
          </a:p>
          <a:p>
            <a:pPr lvl="2"/>
            <a:r>
              <a:rPr lang="nl-NL" dirty="0" err="1"/>
              <a:t>Parafysen</a:t>
            </a:r>
            <a:endParaRPr lang="nl-NL" dirty="0"/>
          </a:p>
          <a:p>
            <a:pPr lvl="2"/>
            <a:r>
              <a:rPr lang="nl-NL" dirty="0" err="1"/>
              <a:t>Hymenium</a:t>
            </a:r>
            <a:r>
              <a:rPr lang="nl-NL" dirty="0"/>
              <a:t>, etc.</a:t>
            </a:r>
          </a:p>
          <a:p>
            <a:pPr lvl="1"/>
            <a:r>
              <a:rPr lang="nl-NL" dirty="0" err="1"/>
              <a:t>Anamorf</a:t>
            </a:r>
            <a:r>
              <a:rPr lang="nl-NL" dirty="0"/>
              <a:t>: </a:t>
            </a:r>
            <a:r>
              <a:rPr lang="nl-NL" dirty="0" err="1"/>
              <a:t>Coelomycetes</a:t>
            </a:r>
            <a:r>
              <a:rPr lang="nl-NL" dirty="0"/>
              <a:t> / </a:t>
            </a:r>
            <a:r>
              <a:rPr lang="nl-NL" dirty="0" err="1"/>
              <a:t>Hyphomycetes</a:t>
            </a:r>
            <a:endParaRPr lang="nl-NL" dirty="0"/>
          </a:p>
          <a:p>
            <a:pPr lvl="2"/>
            <a:r>
              <a:rPr lang="nl-NL" dirty="0" err="1"/>
              <a:t>Conidia</a:t>
            </a:r>
            <a:r>
              <a:rPr lang="nl-NL" dirty="0"/>
              <a:t>: Kleur, vorm, cellen, wand</a:t>
            </a:r>
          </a:p>
          <a:p>
            <a:pPr lvl="2"/>
            <a:r>
              <a:rPr lang="nl-NL" dirty="0" err="1"/>
              <a:t>Coelomycetes</a:t>
            </a:r>
            <a:r>
              <a:rPr lang="nl-NL" dirty="0"/>
              <a:t>: Wandcellen </a:t>
            </a:r>
            <a:r>
              <a:rPr lang="nl-NL" dirty="0" err="1"/>
              <a:t>picnidiën</a:t>
            </a:r>
            <a:r>
              <a:rPr lang="nl-NL" dirty="0"/>
              <a:t>, etc.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64096"/>
          </a:xfrm>
        </p:spPr>
        <p:txBody>
          <a:bodyPr>
            <a:normAutofit/>
          </a:bodyPr>
          <a:lstStyle/>
          <a:p>
            <a:pPr algn="l"/>
            <a:r>
              <a:rPr lang="nl-NL" sz="3600" dirty="0"/>
              <a:t>  Determinatie: Microscopische kenmerken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076056" y="4179726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Asci</a:t>
            </a:r>
            <a:r>
              <a:rPr lang="nl-NL" dirty="0"/>
              <a:t>: 		Aantal sporen</a:t>
            </a:r>
          </a:p>
          <a:p>
            <a:r>
              <a:rPr lang="nl-NL" dirty="0" err="1"/>
              <a:t>Ascosporen</a:t>
            </a:r>
            <a:r>
              <a:rPr lang="nl-NL" dirty="0"/>
              <a:t>:	Kleur</a:t>
            </a:r>
          </a:p>
          <a:p>
            <a:r>
              <a:rPr lang="nl-NL" dirty="0"/>
              <a:t>		Aantal cellen</a:t>
            </a:r>
          </a:p>
          <a:p>
            <a:r>
              <a:rPr lang="nl-NL" dirty="0"/>
              <a:t>		Ornamentatie</a:t>
            </a:r>
          </a:p>
        </p:txBody>
      </p:sp>
      <p:pic>
        <p:nvPicPr>
          <p:cNvPr id="53250" name="Picture 2" descr="http://waarneming.nl/fotonew/6/8022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432" y="1268760"/>
            <a:ext cx="3120000" cy="2340000"/>
          </a:xfrm>
          <a:prstGeom prst="rect">
            <a:avLst/>
          </a:prstGeom>
          <a:noFill/>
        </p:spPr>
      </p:pic>
      <p:pic>
        <p:nvPicPr>
          <p:cNvPr id="53252" name="Picture 4" descr="http://waarneming.nl/fotonew/7/7931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268760"/>
            <a:ext cx="2340000" cy="2340000"/>
          </a:xfrm>
          <a:prstGeom prst="rect">
            <a:avLst/>
          </a:prstGeom>
          <a:noFill/>
        </p:spPr>
      </p:pic>
      <p:pic>
        <p:nvPicPr>
          <p:cNvPr id="53256" name="Picture 8" descr="http://waarneming.nl/fotonew/2/10391352.jpg"/>
          <p:cNvPicPr>
            <a:picLocks noChangeAspect="1" noChangeArrowheads="1"/>
          </p:cNvPicPr>
          <p:nvPr/>
        </p:nvPicPr>
        <p:blipFill>
          <a:blip r:embed="rId4" cstate="print"/>
          <a:srcRect t="6300" r="16375" b="9281"/>
          <a:stretch>
            <a:fillRect/>
          </a:stretch>
        </p:blipFill>
        <p:spPr bwMode="auto">
          <a:xfrm>
            <a:off x="1547664" y="3933056"/>
            <a:ext cx="3090649" cy="23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aarneming.nl/fotonew/7/7889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3120000" cy="2340000"/>
          </a:xfrm>
          <a:prstGeom prst="rect">
            <a:avLst/>
          </a:prstGeom>
          <a:noFill/>
        </p:spPr>
      </p:pic>
      <p:pic>
        <p:nvPicPr>
          <p:cNvPr id="68612" name="Picture 4" descr="http://waarneming.nl/fotonew/0/12154140.jpg"/>
          <p:cNvPicPr>
            <a:picLocks noChangeAspect="1" noChangeArrowheads="1"/>
          </p:cNvPicPr>
          <p:nvPr/>
        </p:nvPicPr>
        <p:blipFill>
          <a:blip r:embed="rId3" cstate="print"/>
          <a:srcRect l="6924" t="12309" r="35378" b="23068"/>
          <a:stretch>
            <a:fillRect/>
          </a:stretch>
        </p:blipFill>
        <p:spPr bwMode="auto">
          <a:xfrm>
            <a:off x="5076056" y="1340768"/>
            <a:ext cx="2785714" cy="2340000"/>
          </a:xfrm>
          <a:prstGeom prst="rect">
            <a:avLst/>
          </a:prstGeom>
          <a:noFill/>
        </p:spPr>
      </p:pic>
      <p:pic>
        <p:nvPicPr>
          <p:cNvPr id="68614" name="Picture 6" descr="http://waarneming.nl/fotonew/3/9473373.jpg"/>
          <p:cNvPicPr>
            <a:picLocks noChangeAspect="1" noChangeArrowheads="1"/>
          </p:cNvPicPr>
          <p:nvPr/>
        </p:nvPicPr>
        <p:blipFill>
          <a:blip r:embed="rId4" cstate="print"/>
          <a:srcRect l="34020" t="10080" r="8336" b="28181"/>
          <a:stretch>
            <a:fillRect/>
          </a:stretch>
        </p:blipFill>
        <p:spPr bwMode="auto">
          <a:xfrm>
            <a:off x="1619672" y="4077072"/>
            <a:ext cx="2913061" cy="2340000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4752020" y="4083766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Conidiën</a:t>
            </a:r>
            <a:r>
              <a:rPr lang="nl-NL" dirty="0"/>
              <a:t>:		Kleur</a:t>
            </a:r>
          </a:p>
          <a:p>
            <a:r>
              <a:rPr lang="nl-NL" dirty="0"/>
              <a:t>		Aantal cellen</a:t>
            </a:r>
          </a:p>
          <a:p>
            <a:r>
              <a:rPr lang="nl-NL" dirty="0"/>
              <a:t>		Ornamentatie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79512" y="116632"/>
            <a:ext cx="885698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/>
              <a:t>  Determinatie: Microscopische kenmerken</a:t>
            </a:r>
            <a:endParaRPr lang="nl-NL" sz="3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Determinatie: Literatuur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9672" y="1412776"/>
            <a:ext cx="6851104" cy="4857403"/>
          </a:xfrm>
        </p:spPr>
        <p:txBody>
          <a:bodyPr>
            <a:normAutofit/>
          </a:bodyPr>
          <a:lstStyle/>
          <a:p>
            <a:r>
              <a:rPr lang="nl-NL" sz="2400" dirty="0"/>
              <a:t>Geen standaard determinatiewerk beschikbaar</a:t>
            </a:r>
          </a:p>
          <a:p>
            <a:r>
              <a:rPr lang="nl-NL" sz="2400" dirty="0"/>
              <a:t>Literatuur zeer verspreid, een combinatie van verouderde sleutels en nieuw beschreven soorten</a:t>
            </a:r>
          </a:p>
          <a:p>
            <a:r>
              <a:rPr lang="nl-NL" sz="2400" dirty="0"/>
              <a:t>Veel nieuwe soorten </a:t>
            </a:r>
            <a:r>
              <a:rPr lang="nl-NL" sz="2400" dirty="0">
                <a:sym typeface="Wingdings" pitchFamily="2" charset="2"/>
              </a:rPr>
              <a:t> determinatiewerken snel verouderd</a:t>
            </a:r>
          </a:p>
          <a:p>
            <a:endParaRPr lang="nl-NL" sz="2400" dirty="0">
              <a:sym typeface="Wingdings" pitchFamily="2" charset="2"/>
            </a:endParaRPr>
          </a:p>
          <a:p>
            <a:r>
              <a:rPr lang="nl-NL" sz="2400" dirty="0">
                <a:sym typeface="Wingdings" pitchFamily="2" charset="2"/>
              </a:rPr>
              <a:t>Standaardlijst korstmosparasieten:</a:t>
            </a:r>
          </a:p>
          <a:p>
            <a:pPr>
              <a:buNone/>
            </a:pPr>
            <a:r>
              <a:rPr lang="nl-NL" sz="2400" dirty="0">
                <a:sym typeface="Wingdings" pitchFamily="2" charset="2"/>
              </a:rPr>
              <a:t>				</a:t>
            </a:r>
            <a:r>
              <a:rPr lang="nl-NL" sz="2400" dirty="0" err="1">
                <a:sym typeface="Wingdings" pitchFamily="2" charset="2"/>
                <a:hlinkClick r:id="rId2"/>
              </a:rPr>
              <a:t>www.lichenicolous.net</a:t>
            </a:r>
            <a:r>
              <a:rPr lang="nl-NL" sz="2400" dirty="0">
                <a:sym typeface="Wingdings" pitchFamily="2" charset="2"/>
              </a:rPr>
              <a:t> </a:t>
            </a:r>
            <a:endParaRPr lang="nl-NL" sz="1600" dirty="0"/>
          </a:p>
          <a:p>
            <a:endParaRPr lang="nl-NL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Determinatieliteratuur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NL" sz="1800" b="1" dirty="0"/>
              <a:t>Algemene determinatiesleutels</a:t>
            </a:r>
          </a:p>
          <a:p>
            <a:r>
              <a:rPr lang="nl-NL" sz="1600" dirty="0" err="1"/>
              <a:t>Hawksworth</a:t>
            </a:r>
            <a:r>
              <a:rPr lang="nl-NL" sz="1600" dirty="0"/>
              <a:t>, D. L. (1979). The </a:t>
            </a:r>
            <a:r>
              <a:rPr lang="nl-NL" sz="1600" dirty="0" err="1"/>
              <a:t>lichenicolous</a:t>
            </a:r>
            <a:r>
              <a:rPr lang="nl-NL" sz="1600" dirty="0"/>
              <a:t> </a:t>
            </a:r>
            <a:r>
              <a:rPr lang="nl-NL" sz="1600" dirty="0" err="1"/>
              <a:t>Hyphomycetes</a:t>
            </a:r>
            <a:r>
              <a:rPr lang="nl-NL" sz="1600" dirty="0"/>
              <a:t>. </a:t>
            </a:r>
            <a:r>
              <a:rPr lang="nl-NL" sz="1600" i="1" dirty="0"/>
              <a:t>Bull. Br. Mus. Nat. </a:t>
            </a:r>
            <a:r>
              <a:rPr lang="nl-NL" sz="1600" i="1" dirty="0" err="1"/>
              <a:t>Hist</a:t>
            </a:r>
            <a:r>
              <a:rPr lang="nl-NL" sz="1600" i="1" dirty="0"/>
              <a:t>. (Bot.),</a:t>
            </a:r>
            <a:r>
              <a:rPr lang="nl-NL" sz="1600" dirty="0"/>
              <a:t> 6, 183-300.</a:t>
            </a:r>
          </a:p>
          <a:p>
            <a:r>
              <a:rPr lang="nl-NL" sz="1600" dirty="0" err="1"/>
              <a:t>Hawksworth</a:t>
            </a:r>
            <a:r>
              <a:rPr lang="nl-NL" sz="1600" dirty="0"/>
              <a:t>, D. L. (1981). The </a:t>
            </a:r>
            <a:r>
              <a:rPr lang="nl-NL" sz="1600" dirty="0" err="1"/>
              <a:t>lichenicolous</a:t>
            </a:r>
            <a:r>
              <a:rPr lang="nl-NL" sz="1600" dirty="0"/>
              <a:t> </a:t>
            </a:r>
            <a:r>
              <a:rPr lang="nl-NL" sz="1600" dirty="0" err="1"/>
              <a:t>Coelomycetes</a:t>
            </a:r>
            <a:r>
              <a:rPr lang="nl-NL" sz="1600" dirty="0"/>
              <a:t>. </a:t>
            </a:r>
            <a:r>
              <a:rPr lang="nl-NL" sz="1600" i="1" dirty="0"/>
              <a:t>Bull. Br. Mus. Nat. </a:t>
            </a:r>
            <a:r>
              <a:rPr lang="nl-NL" sz="1600" i="1" dirty="0" err="1"/>
              <a:t>Hist</a:t>
            </a:r>
            <a:r>
              <a:rPr lang="nl-NL" sz="1600" i="1" dirty="0"/>
              <a:t>. (Bot.), </a:t>
            </a:r>
            <a:r>
              <a:rPr lang="nl-NL" sz="1600" dirty="0"/>
              <a:t>9, 1-98.</a:t>
            </a:r>
          </a:p>
          <a:p>
            <a:r>
              <a:rPr lang="en-US" sz="1600" dirty="0" err="1"/>
              <a:t>Ihlen</a:t>
            </a:r>
            <a:r>
              <a:rPr lang="en-US" sz="1600" dirty="0"/>
              <a:t>, P. G., &amp; </a:t>
            </a:r>
            <a:r>
              <a:rPr lang="en-US" sz="1600" dirty="0" err="1"/>
              <a:t>Wedin</a:t>
            </a:r>
            <a:r>
              <a:rPr lang="en-US" sz="1600" dirty="0"/>
              <a:t>, M. (2008). An annotated key to the </a:t>
            </a:r>
            <a:r>
              <a:rPr lang="en-US" sz="1600" dirty="0" err="1"/>
              <a:t>lichenicolous</a:t>
            </a:r>
            <a:r>
              <a:rPr lang="en-US" sz="1600" dirty="0"/>
              <a:t> </a:t>
            </a:r>
            <a:r>
              <a:rPr lang="en-US" sz="1600" dirty="0" err="1"/>
              <a:t>Ascomycota</a:t>
            </a:r>
            <a:r>
              <a:rPr lang="en-US" sz="1600" dirty="0"/>
              <a:t> (including </a:t>
            </a:r>
            <a:r>
              <a:rPr lang="en-US" sz="1600" dirty="0" err="1"/>
              <a:t>mitosporic</a:t>
            </a:r>
            <a:r>
              <a:rPr lang="en-US" sz="1600" dirty="0"/>
              <a:t> morphs) of Sweden. </a:t>
            </a:r>
            <a:r>
              <a:rPr lang="en-US" sz="1600" i="1" dirty="0"/>
              <a:t>Nova </a:t>
            </a:r>
            <a:r>
              <a:rPr lang="en-US" sz="1600" i="1" dirty="0" err="1"/>
              <a:t>Hedwigia</a:t>
            </a:r>
            <a:r>
              <a:rPr lang="en-US" sz="1600" dirty="0"/>
              <a:t>, </a:t>
            </a:r>
            <a:r>
              <a:rPr lang="en-US" sz="1600" i="1" dirty="0"/>
              <a:t>86</a:t>
            </a:r>
            <a:r>
              <a:rPr lang="en-US" sz="1600" dirty="0"/>
              <a:t>(3-4), 275-365.</a:t>
            </a:r>
            <a:endParaRPr lang="nl-NL" sz="1600" dirty="0"/>
          </a:p>
          <a:p>
            <a:endParaRPr lang="nl-NL" sz="1600" dirty="0"/>
          </a:p>
          <a:p>
            <a:pPr>
              <a:buNone/>
            </a:pPr>
            <a:r>
              <a:rPr lang="nl-NL" sz="1800" b="1" dirty="0"/>
              <a:t>Determinatiesleutel soorten op </a:t>
            </a:r>
            <a:r>
              <a:rPr lang="nl-NL" sz="1800" b="1" dirty="0" err="1"/>
              <a:t>Cladonia</a:t>
            </a:r>
            <a:endParaRPr lang="nl-NL" sz="1800" b="1" dirty="0"/>
          </a:p>
          <a:p>
            <a:r>
              <a:rPr lang="nl-NL" sz="1600" dirty="0" err="1"/>
              <a:t>Zhurbenko</a:t>
            </a:r>
            <a:r>
              <a:rPr lang="nl-NL" sz="1600" dirty="0"/>
              <a:t>, M. P., &amp; </a:t>
            </a:r>
            <a:r>
              <a:rPr lang="nl-NL" sz="1600" dirty="0" err="1"/>
              <a:t>Alstrup</a:t>
            </a:r>
            <a:r>
              <a:rPr lang="nl-NL" sz="1600" dirty="0"/>
              <a:t>, V. (2004). </a:t>
            </a:r>
            <a:r>
              <a:rPr lang="nl-NL" sz="1600" dirty="0" err="1"/>
              <a:t>Lichenicolous</a:t>
            </a:r>
            <a:r>
              <a:rPr lang="nl-NL" sz="1600" dirty="0"/>
              <a:t> fungi </a:t>
            </a:r>
            <a:r>
              <a:rPr lang="nl-NL" sz="1600" dirty="0" err="1"/>
              <a:t>on</a:t>
            </a:r>
            <a:r>
              <a:rPr lang="nl-NL" sz="1600" dirty="0"/>
              <a:t> </a:t>
            </a:r>
            <a:r>
              <a:rPr lang="nl-NL" sz="1600" dirty="0" err="1"/>
              <a:t>Cladonia</a:t>
            </a:r>
            <a:r>
              <a:rPr lang="nl-NL" sz="1600" dirty="0"/>
              <a:t> </a:t>
            </a:r>
            <a:r>
              <a:rPr lang="nl-NL" sz="1600" dirty="0" err="1"/>
              <a:t>mainly</a:t>
            </a:r>
            <a:r>
              <a:rPr lang="nl-NL" sz="1600" dirty="0"/>
              <a:t> </a:t>
            </a:r>
            <a:r>
              <a:rPr lang="nl-NL" sz="1600" dirty="0" err="1"/>
              <a:t>from</a:t>
            </a:r>
            <a:r>
              <a:rPr lang="nl-NL" sz="1600" dirty="0"/>
              <a:t> the </a:t>
            </a:r>
            <a:r>
              <a:rPr lang="nl-NL" sz="1600" dirty="0" err="1"/>
              <a:t>Arctic</a:t>
            </a:r>
            <a:r>
              <a:rPr lang="nl-NL" sz="1600" dirty="0"/>
              <a:t>. </a:t>
            </a:r>
            <a:r>
              <a:rPr lang="nl-NL" sz="1600" i="1" dirty="0" err="1"/>
              <a:t>Symbolae</a:t>
            </a:r>
            <a:r>
              <a:rPr lang="nl-NL" sz="1600" i="1" dirty="0"/>
              <a:t> </a:t>
            </a:r>
            <a:r>
              <a:rPr lang="nl-NL" sz="1600" i="1" dirty="0" err="1"/>
              <a:t>Botanicae</a:t>
            </a:r>
            <a:r>
              <a:rPr lang="nl-NL" sz="1600" i="1" dirty="0"/>
              <a:t> </a:t>
            </a:r>
            <a:r>
              <a:rPr lang="nl-NL" sz="1600" i="1" dirty="0" err="1"/>
              <a:t>Upsalienses</a:t>
            </a:r>
            <a:r>
              <a:rPr lang="nl-NL" sz="1600" i="1" dirty="0"/>
              <a:t>,</a:t>
            </a:r>
            <a:r>
              <a:rPr lang="nl-NL" sz="1600" dirty="0"/>
              <a:t> 34(1), 477-499.</a:t>
            </a:r>
          </a:p>
          <a:p>
            <a:pPr>
              <a:buNone/>
            </a:pPr>
            <a:endParaRPr lang="nl-NL" sz="1600" dirty="0"/>
          </a:p>
          <a:p>
            <a:pPr>
              <a:buNone/>
            </a:pPr>
            <a:r>
              <a:rPr lang="nl-NL" sz="1800" b="1" dirty="0"/>
              <a:t>Determinatiesleutel soorten op </a:t>
            </a:r>
            <a:r>
              <a:rPr lang="nl-NL" sz="1800" b="1" dirty="0" err="1"/>
              <a:t>Peltigera</a:t>
            </a:r>
            <a:endParaRPr lang="nl-NL" sz="1800" b="1" dirty="0"/>
          </a:p>
          <a:p>
            <a:r>
              <a:rPr lang="en-US" sz="1600" dirty="0" err="1"/>
              <a:t>Hawksworth</a:t>
            </a:r>
            <a:r>
              <a:rPr lang="en-US" sz="1600" dirty="0"/>
              <a:t>, D. L. (1980). Notes on some fungi occurring on </a:t>
            </a:r>
            <a:r>
              <a:rPr lang="en-US" sz="1600" dirty="0" err="1"/>
              <a:t>Peltigera</a:t>
            </a:r>
            <a:r>
              <a:rPr lang="en-US" sz="1600" dirty="0"/>
              <a:t>, with a key to accepted species. </a:t>
            </a:r>
            <a:r>
              <a:rPr lang="en-US" sz="1600" i="1" dirty="0"/>
              <a:t>Transactions of the British Mycological Society</a:t>
            </a:r>
            <a:r>
              <a:rPr lang="en-US" sz="1600" dirty="0"/>
              <a:t>, </a:t>
            </a:r>
            <a:r>
              <a:rPr lang="en-US" sz="1600" i="1" dirty="0"/>
              <a:t>74</a:t>
            </a:r>
            <a:r>
              <a:rPr lang="en-US" sz="1600" dirty="0"/>
              <a:t>(2), 363-386.</a:t>
            </a:r>
            <a:endParaRPr lang="nl-NL" sz="1600" dirty="0"/>
          </a:p>
          <a:p>
            <a:pPr>
              <a:buNone/>
            </a:pPr>
            <a:endParaRPr lang="nl-NL" sz="1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Naar een determinatiewerk?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63688" y="1412776"/>
            <a:ext cx="6851104" cy="4857403"/>
          </a:xfrm>
        </p:spPr>
        <p:txBody>
          <a:bodyPr/>
          <a:lstStyle/>
          <a:p>
            <a:r>
              <a:rPr lang="nl-NL" dirty="0"/>
              <a:t>Sleutels per waardkorstmos</a:t>
            </a:r>
          </a:p>
          <a:p>
            <a:pPr lvl="1">
              <a:buNone/>
            </a:pPr>
            <a:r>
              <a:rPr lang="nl-NL" sz="2000" dirty="0"/>
              <a:t>+ Beperkt aantal soorten</a:t>
            </a:r>
          </a:p>
          <a:p>
            <a:pPr lvl="1">
              <a:buNone/>
            </a:pPr>
            <a:r>
              <a:rPr lang="nl-NL" sz="2000" dirty="0"/>
              <a:t>+ Compact en overzichtelijk, bruikbaar voor beginners</a:t>
            </a:r>
          </a:p>
          <a:p>
            <a:pPr marL="457200" lvl="1" indent="0">
              <a:buNone/>
            </a:pPr>
            <a:r>
              <a:rPr lang="nl-NL" sz="2000" dirty="0"/>
              <a:t>- Niet specifieke soorten moeten opgenomen worden in elke sleutel</a:t>
            </a:r>
          </a:p>
          <a:p>
            <a:pPr marL="457200" lvl="1" indent="0">
              <a:buNone/>
            </a:pPr>
            <a:r>
              <a:rPr lang="nl-NL" sz="2000" dirty="0"/>
              <a:t>- Niet berekend op soorten die ‘overspringen’ van waard</a:t>
            </a:r>
          </a:p>
          <a:p>
            <a:r>
              <a:rPr lang="nl-NL" dirty="0"/>
              <a:t>Algemene sleutels</a:t>
            </a:r>
          </a:p>
          <a:p>
            <a:pPr lvl="1">
              <a:buNone/>
            </a:pPr>
            <a:r>
              <a:rPr lang="nl-NL" sz="2000" dirty="0"/>
              <a:t>+ Compleet</a:t>
            </a:r>
          </a:p>
          <a:p>
            <a:pPr lvl="1">
              <a:buNone/>
            </a:pPr>
            <a:r>
              <a:rPr lang="nl-NL" sz="2000" dirty="0"/>
              <a:t>+ Determinatie waard niet belangrijk</a:t>
            </a:r>
          </a:p>
          <a:p>
            <a:pPr lvl="1">
              <a:buNone/>
            </a:pPr>
            <a:r>
              <a:rPr lang="nl-NL" sz="2000" dirty="0"/>
              <a:t>- Lang, kans op fouten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864096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  Ontwikkeling determinatiesleutels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9672" y="1412777"/>
            <a:ext cx="6851104" cy="4392488"/>
          </a:xfrm>
        </p:spPr>
        <p:txBody>
          <a:bodyPr/>
          <a:lstStyle/>
          <a:p>
            <a:r>
              <a:rPr lang="nl-NL" dirty="0"/>
              <a:t>Algemene korstmosgenera die waard zijn voor veel parasieten:</a:t>
            </a:r>
          </a:p>
          <a:p>
            <a:pPr lvl="1"/>
            <a:r>
              <a:rPr lang="nl-NL" dirty="0" err="1"/>
              <a:t>Xanthoria</a:t>
            </a:r>
            <a:endParaRPr lang="nl-NL" dirty="0"/>
          </a:p>
          <a:p>
            <a:pPr lvl="1"/>
            <a:r>
              <a:rPr lang="nl-NL" dirty="0" err="1"/>
              <a:t>Phaeophyscia</a:t>
            </a:r>
            <a:endParaRPr lang="nl-NL" dirty="0"/>
          </a:p>
          <a:p>
            <a:pPr lvl="1"/>
            <a:r>
              <a:rPr lang="nl-NL" dirty="0" err="1"/>
              <a:t>Hypogymnia</a:t>
            </a:r>
            <a:endParaRPr lang="nl-NL" dirty="0"/>
          </a:p>
          <a:p>
            <a:pPr lvl="1"/>
            <a:r>
              <a:rPr lang="nl-NL" dirty="0"/>
              <a:t>etc.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864096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  Voorbeeld: Sleutel voor </a:t>
            </a:r>
            <a:r>
              <a:rPr lang="nl-NL" dirty="0" err="1"/>
              <a:t>Xanthoria</a:t>
            </a:r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547664" y="3340948"/>
          <a:ext cx="7200800" cy="3040380"/>
        </p:xfrm>
        <a:graphic>
          <a:graphicData uri="http://schemas.openxmlformats.org/drawingml/2006/table">
            <a:tbl>
              <a:tblPr/>
              <a:tblGrid>
                <a:gridCol w="299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6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7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Soort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Type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Uurhokken NL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Voorkomen NL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Arthonia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parietinaria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Apotheciën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algemeen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Muellerella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lichenicola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algemeen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Paranectria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oropensis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zeer algemeen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Sphaerellothecium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parietinarium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onbekend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Telogalla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olivieri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schaars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Lichenoconium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xanthoriae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Coelomyceet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schaars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Pyrenochaeta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xanthoriae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Coelomyceet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onbekend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Illosporiopsis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christiansenii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Hyphomyceet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zeer algemeen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Xanthoriicola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physciae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Hyphomyceet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zeer algemeen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Athelia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arachnoidea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Basidiomyceet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zeer algemeen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Marchandiobasidium</a:t>
                      </a:r>
                      <a:r>
                        <a:rPr lang="nl-NL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6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aurantiacum</a:t>
                      </a:r>
                      <a:endParaRPr lang="nl-NL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Basidiomyceet</a:t>
                      </a:r>
                      <a:endParaRPr lang="nl-NL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algemeen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1331640" y="134076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11 soorten korstmosparasieten bekend op </a:t>
            </a:r>
            <a:r>
              <a:rPr lang="nl-NL" sz="2000" dirty="0" err="1"/>
              <a:t>Xanthoria</a:t>
            </a:r>
            <a:r>
              <a:rPr lang="nl-NL" sz="2000" dirty="0"/>
              <a:t> in Nederland</a:t>
            </a:r>
          </a:p>
        </p:txBody>
      </p:sp>
      <p:sp>
        <p:nvSpPr>
          <p:cNvPr id="6" name="PIJL-OMLAAG 5"/>
          <p:cNvSpPr/>
          <p:nvPr/>
        </p:nvSpPr>
        <p:spPr>
          <a:xfrm>
            <a:off x="4716016" y="2764884"/>
            <a:ext cx="504056" cy="50405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254256"/>
            <a:ext cx="2515443" cy="188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mykoweb.com/articles/graphics/PW_T1_fi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195572"/>
            <a:ext cx="5715000" cy="428625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Taxonomie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660232" y="63000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Schüßler</a:t>
            </a:r>
            <a:r>
              <a:rPr lang="nl-NL" dirty="0"/>
              <a:t> et al. 2001.</a:t>
            </a:r>
          </a:p>
        </p:txBody>
      </p:sp>
      <p:sp>
        <p:nvSpPr>
          <p:cNvPr id="6" name="Ovaal 5"/>
          <p:cNvSpPr/>
          <p:nvPr/>
        </p:nvSpPr>
        <p:spPr>
          <a:xfrm>
            <a:off x="4716016" y="2195572"/>
            <a:ext cx="1368152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3275856" y="2483604"/>
            <a:ext cx="1368152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331640" y="1235893"/>
            <a:ext cx="7560840" cy="4857403"/>
          </a:xfrm>
        </p:spPr>
        <p:txBody>
          <a:bodyPr>
            <a:normAutofit/>
          </a:bodyPr>
          <a:lstStyle/>
          <a:p>
            <a:r>
              <a:rPr lang="nl-NL" sz="2400" dirty="0"/>
              <a:t>Korstmosparasieten in </a:t>
            </a:r>
            <a:r>
              <a:rPr lang="nl-NL" sz="2400" dirty="0" err="1"/>
              <a:t>Ascomycota</a:t>
            </a:r>
            <a:r>
              <a:rPr lang="nl-NL" sz="2400" dirty="0"/>
              <a:t> &amp; </a:t>
            </a:r>
            <a:r>
              <a:rPr lang="nl-NL" sz="2400" dirty="0" err="1"/>
              <a:t>Basidiomycota</a:t>
            </a:r>
            <a:endParaRPr lang="nl-NL" sz="2400" dirty="0"/>
          </a:p>
          <a:p>
            <a:r>
              <a:rPr lang="nl-NL" sz="2400" dirty="0"/>
              <a:t>Net als korstmossen geen </a:t>
            </a:r>
            <a:r>
              <a:rPr lang="nl-NL" sz="2400" dirty="0" err="1"/>
              <a:t>monofyletische</a:t>
            </a:r>
            <a:r>
              <a:rPr lang="nl-NL" sz="2400" dirty="0"/>
              <a:t> groep!</a:t>
            </a:r>
          </a:p>
          <a:p>
            <a:endParaRPr lang="nl-NL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116632"/>
            <a:ext cx="8964488" cy="864096"/>
          </a:xfrm>
        </p:spPr>
        <p:txBody>
          <a:bodyPr>
            <a:noAutofit/>
          </a:bodyPr>
          <a:lstStyle/>
          <a:p>
            <a:pPr algn="l"/>
            <a:r>
              <a:rPr lang="nl-NL" sz="3600" dirty="0"/>
              <a:t>  Kenmerken?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835696" y="1700808"/>
            <a:ext cx="66247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nl-NL" sz="2800" dirty="0"/>
              <a:t> </a:t>
            </a:r>
            <a:r>
              <a:rPr lang="nl-NL" sz="2800" dirty="0" err="1"/>
              <a:t>Ascomyceet</a:t>
            </a:r>
            <a:r>
              <a:rPr lang="nl-NL" sz="2800" dirty="0"/>
              <a:t>, </a:t>
            </a:r>
            <a:r>
              <a:rPr lang="nl-NL" sz="2800" dirty="0" err="1"/>
              <a:t>Coelomyceet</a:t>
            </a:r>
            <a:r>
              <a:rPr lang="nl-NL" sz="2800" dirty="0"/>
              <a:t>, </a:t>
            </a:r>
            <a:r>
              <a:rPr lang="nl-NL" sz="2800" dirty="0" err="1"/>
              <a:t>Hyphomyceet</a:t>
            </a:r>
            <a:r>
              <a:rPr lang="nl-NL" sz="2800" dirty="0"/>
              <a:t> of </a:t>
            </a:r>
            <a:r>
              <a:rPr lang="nl-NL" sz="2800" dirty="0" err="1"/>
              <a:t>Basidiomyceet</a:t>
            </a:r>
            <a:r>
              <a:rPr lang="nl-NL" sz="2800" dirty="0"/>
              <a:t>?</a:t>
            </a:r>
          </a:p>
          <a:p>
            <a:pPr>
              <a:buFontTx/>
              <a:buChar char="-"/>
            </a:pPr>
            <a:endParaRPr lang="nl-NL" sz="2800" dirty="0"/>
          </a:p>
          <a:p>
            <a:pPr>
              <a:buFontTx/>
              <a:buChar char="-"/>
            </a:pPr>
            <a:r>
              <a:rPr lang="nl-NL" sz="2800" dirty="0"/>
              <a:t> </a:t>
            </a:r>
            <a:r>
              <a:rPr lang="nl-NL" sz="2800" dirty="0" err="1"/>
              <a:t>Apotheciën</a:t>
            </a:r>
            <a:r>
              <a:rPr lang="nl-NL" sz="2800" dirty="0"/>
              <a:t> of </a:t>
            </a:r>
            <a:r>
              <a:rPr lang="nl-NL" sz="2800" dirty="0" err="1"/>
              <a:t>Peritheciën</a:t>
            </a:r>
            <a:endParaRPr lang="nl-NL" sz="2800" dirty="0"/>
          </a:p>
          <a:p>
            <a:pPr>
              <a:buFontTx/>
              <a:buChar char="-"/>
            </a:pPr>
            <a:endParaRPr lang="nl-NL" sz="2800" dirty="0"/>
          </a:p>
          <a:p>
            <a:pPr>
              <a:buFontTx/>
              <a:buChar char="-"/>
            </a:pPr>
            <a:r>
              <a:rPr lang="nl-NL" sz="2800" dirty="0"/>
              <a:t> Kleur vruchtlichamen</a:t>
            </a:r>
          </a:p>
          <a:p>
            <a:pPr>
              <a:buFontTx/>
              <a:buChar char="-"/>
            </a:pPr>
            <a:endParaRPr lang="nl-NL" sz="2800" dirty="0"/>
          </a:p>
          <a:p>
            <a:pPr>
              <a:buFontTx/>
              <a:buChar char="-"/>
            </a:pPr>
            <a:r>
              <a:rPr lang="nl-NL" sz="2800" dirty="0"/>
              <a:t> Bijzondere structuren (</a:t>
            </a:r>
            <a:r>
              <a:rPr lang="nl-NL" sz="2800" dirty="0" err="1"/>
              <a:t>setae</a:t>
            </a:r>
            <a:r>
              <a:rPr lang="nl-NL" sz="2800" dirty="0"/>
              <a:t>, galvorming)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8964488" cy="864096"/>
          </a:xfrm>
        </p:spPr>
        <p:txBody>
          <a:bodyPr>
            <a:noAutofit/>
          </a:bodyPr>
          <a:lstStyle/>
          <a:p>
            <a:r>
              <a:rPr lang="nl-NL" sz="3600" dirty="0"/>
              <a:t>Sleutel Nederlandse soorten op </a:t>
            </a:r>
            <a:r>
              <a:rPr lang="nl-NL" sz="3600" dirty="0" err="1"/>
              <a:t>Xanthoria</a:t>
            </a:r>
            <a:endParaRPr lang="nl-NL" sz="3600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1403648" y="1484784"/>
          <a:ext cx="7416824" cy="5040560"/>
        </p:xfrm>
        <a:graphic>
          <a:graphicData uri="http://schemas.openxmlformats.org/drawingml/2006/table">
            <a:tbl>
              <a:tblPr/>
              <a:tblGrid>
                <a:gridCol w="4920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5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Sporen worden gevormd in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asci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(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ascomyceet</a:t>
                      </a:r>
                      <a:r>
                        <a:rPr lang="nl-NL" sz="14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baseline="0" dirty="0" err="1">
                          <a:solidFill>
                            <a:srgbClr val="000000"/>
                          </a:solidFill>
                          <a:latin typeface="Calibri"/>
                        </a:rPr>
                        <a:t>teleomorf</a:t>
                      </a:r>
                      <a:r>
                        <a:rPr lang="nl-NL" sz="14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Geen sporenproductie in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asci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Ascosporen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worden gevormd in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apotheciën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Arthonia</a:t>
                      </a:r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parietinaria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Ascosporen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worden gevormd in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oranje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Paranectria oropensis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zwart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in gallen.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geheel ingezonken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Telogalla</a:t>
                      </a:r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olivieri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Geen galvorming.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Peritheciën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deels ingezonken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Asci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 8 sporen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Sphaerellothecium</a:t>
                      </a:r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parietinarium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Asci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veelsporig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Muellerella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lichenicola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Conidiën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gevormd in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pycnidiën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Geen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conidiën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niet gevormd in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pycnidiën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Pycnidiën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bovenop met enkele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setae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Conidiën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kleurloos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Pyrenochaeta</a:t>
                      </a:r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xanthoriae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Pycnidiën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zonder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setae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Conidiën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bruin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Lichenoconium</a:t>
                      </a:r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xanthoriae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Roze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sporodochia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aanwezig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Illosporiopsis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christiansenii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Geen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sporodochia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aanwezige structuren niet roze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Zwartverkleuring (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hyfen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conidia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op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thallus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en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apotheciën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Xanthoriicola physciae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Witte verkleuring.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Sclerotia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basidiomata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meestal aanwezig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10a</a:t>
                      </a:r>
                      <a:r>
                        <a:rPr lang="nl-NL" sz="14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Spinnenwebstructuur met soms bruine of witte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sclerotia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Athelia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arachnoidea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Oranje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basidiomata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sclerotia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Marchandiob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  <a:r>
                        <a:rPr lang="nl-NL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aurantiacum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218" marR="9218" marT="92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</a:t>
            </a:r>
            <a:r>
              <a:rPr lang="nl-NL" dirty="0" err="1"/>
              <a:t>Arthonia</a:t>
            </a:r>
            <a:r>
              <a:rPr lang="nl-NL" dirty="0"/>
              <a:t> </a:t>
            </a:r>
            <a:r>
              <a:rPr lang="nl-NL" dirty="0" err="1"/>
              <a:t>parietinaria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44008" y="4149080"/>
            <a:ext cx="3960440" cy="18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000" dirty="0" err="1"/>
              <a:t>Apotheciën</a:t>
            </a:r>
            <a:endParaRPr lang="nl-NL" sz="2000" dirty="0"/>
          </a:p>
          <a:p>
            <a:pPr>
              <a:buNone/>
            </a:pPr>
            <a:r>
              <a:rPr lang="nl-NL" sz="2000" dirty="0"/>
              <a:t>Sporen </a:t>
            </a:r>
            <a:r>
              <a:rPr lang="nl-NL" sz="2000" dirty="0" err="1"/>
              <a:t>tweecellig</a:t>
            </a:r>
            <a:r>
              <a:rPr lang="nl-NL" sz="2000" dirty="0"/>
              <a:t>, schoenzoolvorm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Algemene soort</a:t>
            </a:r>
          </a:p>
          <a:p>
            <a:pPr>
              <a:buNone/>
            </a:pPr>
            <a:endParaRPr lang="nl-NL" sz="2000" dirty="0"/>
          </a:p>
        </p:txBody>
      </p:sp>
      <p:pic>
        <p:nvPicPr>
          <p:cNvPr id="66562" name="Picture 2" descr="http://waarneming.nl/fotonew/4/8011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3600400" cy="2700300"/>
          </a:xfrm>
          <a:prstGeom prst="rect">
            <a:avLst/>
          </a:prstGeom>
          <a:noFill/>
        </p:spPr>
      </p:pic>
      <p:pic>
        <p:nvPicPr>
          <p:cNvPr id="66564" name="Picture 4" descr="http://waarneming.nl/fotonew/8/10218288.jpg"/>
          <p:cNvPicPr>
            <a:picLocks noChangeAspect="1" noChangeArrowheads="1"/>
          </p:cNvPicPr>
          <p:nvPr/>
        </p:nvPicPr>
        <p:blipFill>
          <a:blip r:embed="rId3" cstate="print"/>
          <a:srcRect l="12388" t="16410" r="17778" b="7692"/>
          <a:stretch>
            <a:fillRect/>
          </a:stretch>
        </p:blipFill>
        <p:spPr bwMode="auto">
          <a:xfrm>
            <a:off x="5292080" y="1340768"/>
            <a:ext cx="3312368" cy="2700000"/>
          </a:xfrm>
          <a:prstGeom prst="rect">
            <a:avLst/>
          </a:prstGeom>
          <a:noFill/>
        </p:spPr>
      </p:pic>
      <p:pic>
        <p:nvPicPr>
          <p:cNvPr id="66566" name="Picture 6" descr="http://waarneming.nl/fotonew/0/10385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149080"/>
            <a:ext cx="3072341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</a:t>
            </a:r>
            <a:r>
              <a:rPr lang="nl-NL" dirty="0" err="1"/>
              <a:t>Telogalla</a:t>
            </a:r>
            <a:r>
              <a:rPr lang="nl-NL" dirty="0"/>
              <a:t> </a:t>
            </a:r>
            <a:r>
              <a:rPr lang="nl-NL" dirty="0" err="1"/>
              <a:t>olivieri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08104" y="4149080"/>
            <a:ext cx="3178696" cy="21210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000" dirty="0" err="1"/>
              <a:t>Peritheciën</a:t>
            </a:r>
            <a:endParaRPr lang="nl-NL" sz="2000" dirty="0"/>
          </a:p>
          <a:p>
            <a:pPr>
              <a:buNone/>
            </a:pPr>
            <a:r>
              <a:rPr lang="nl-NL" sz="2000" dirty="0"/>
              <a:t>Galvorming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Vrij zeldzame soort?</a:t>
            </a:r>
          </a:p>
        </p:txBody>
      </p:sp>
      <p:pic>
        <p:nvPicPr>
          <p:cNvPr id="65538" name="Picture 2" descr="http://waarneming.nl/fotonew/0/8048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12776"/>
            <a:ext cx="3360000" cy="2520000"/>
          </a:xfrm>
          <a:prstGeom prst="rect">
            <a:avLst/>
          </a:prstGeom>
          <a:noFill/>
        </p:spPr>
      </p:pic>
      <p:pic>
        <p:nvPicPr>
          <p:cNvPr id="65540" name="Picture 4" descr="http://waarneming.nl/fotonew/5/8048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12776"/>
            <a:ext cx="3360000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864096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  </a:t>
            </a:r>
            <a:r>
              <a:rPr lang="nl-NL" dirty="0" err="1"/>
              <a:t>Sphaerellothecium</a:t>
            </a:r>
            <a:r>
              <a:rPr lang="nl-NL" dirty="0"/>
              <a:t> </a:t>
            </a:r>
            <a:r>
              <a:rPr lang="nl-NL" dirty="0" err="1"/>
              <a:t>parietinarium</a:t>
            </a:r>
            <a:endParaRPr lang="nl-NL" dirty="0"/>
          </a:p>
        </p:txBody>
      </p:sp>
      <p:pic>
        <p:nvPicPr>
          <p:cNvPr id="1026" name="Picture 2" descr="http://fungi.myspecies.info/sites/fungi.myspecies.info/files/styles/large/public/H00324.jpg?itok=6ABRKm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ungi.myspecies.info/sites/fungi.myspecies.info/files/styles/large/public/Endococcus-parietinarius-%281.jpg?itok=h88Kvxy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4" b="12843"/>
          <a:stretch/>
        </p:blipFill>
        <p:spPr bwMode="auto">
          <a:xfrm>
            <a:off x="4846151" y="1340768"/>
            <a:ext cx="388547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4716016" y="4322914"/>
            <a:ext cx="4004254" cy="21210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000" dirty="0" err="1"/>
              <a:t>Peritheciën</a:t>
            </a:r>
            <a:endParaRPr lang="nl-NL" sz="2000" dirty="0"/>
          </a:p>
          <a:p>
            <a:pPr>
              <a:buNone/>
            </a:pPr>
            <a:r>
              <a:rPr lang="nl-NL" sz="2000" dirty="0" err="1"/>
              <a:t>Ascosporen</a:t>
            </a:r>
            <a:r>
              <a:rPr lang="nl-NL" sz="2000" dirty="0"/>
              <a:t> bruin, </a:t>
            </a:r>
            <a:r>
              <a:rPr lang="nl-NL" sz="2000" dirty="0" err="1"/>
              <a:t>tweecellig</a:t>
            </a:r>
            <a:endParaRPr lang="nl-NL" sz="2000" dirty="0"/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Zeldzame soort?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Foto’s: http://fungi.myspecies.info/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136904" cy="864096"/>
          </a:xfrm>
        </p:spPr>
        <p:txBody>
          <a:bodyPr/>
          <a:lstStyle/>
          <a:p>
            <a:pPr algn="l"/>
            <a:r>
              <a:rPr lang="nl-NL" dirty="0"/>
              <a:t>  </a:t>
            </a:r>
            <a:r>
              <a:rPr lang="nl-NL" dirty="0" err="1"/>
              <a:t>Pyrenochaeta</a:t>
            </a:r>
            <a:r>
              <a:rPr lang="nl-NL" dirty="0"/>
              <a:t> </a:t>
            </a:r>
            <a:r>
              <a:rPr lang="nl-NL" dirty="0" err="1"/>
              <a:t>xanthoriae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4052080" cy="5157192"/>
          </a:xfrm>
          <a:prstGeom prst="rect">
            <a:avLst/>
          </a:prstGeom>
        </p:spPr>
      </p:pic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5686154" y="1340768"/>
            <a:ext cx="2952328" cy="21210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000" dirty="0" err="1"/>
              <a:t>Coelomyceet</a:t>
            </a:r>
            <a:endParaRPr lang="nl-NL" sz="2000" dirty="0"/>
          </a:p>
          <a:p>
            <a:pPr>
              <a:buNone/>
            </a:pPr>
            <a:r>
              <a:rPr lang="nl-NL" sz="2000" dirty="0" err="1"/>
              <a:t>Pycnidiën</a:t>
            </a:r>
            <a:r>
              <a:rPr lang="nl-NL" sz="2000" dirty="0"/>
              <a:t> met </a:t>
            </a:r>
            <a:r>
              <a:rPr lang="nl-NL" sz="2000" dirty="0" err="1"/>
              <a:t>setae</a:t>
            </a:r>
            <a:endParaRPr lang="nl-NL" sz="2000" dirty="0"/>
          </a:p>
          <a:p>
            <a:pPr>
              <a:buNone/>
            </a:pPr>
            <a:r>
              <a:rPr lang="nl-NL" sz="2000" dirty="0" err="1"/>
              <a:t>Conidiën</a:t>
            </a:r>
            <a:r>
              <a:rPr lang="nl-NL" sz="2000" dirty="0"/>
              <a:t> kleurloos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Vrij zeldzame soort?</a:t>
            </a:r>
          </a:p>
          <a:p>
            <a:pPr>
              <a:buNone/>
            </a:pPr>
            <a:endParaRPr lang="nl-NL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</a:t>
            </a:r>
            <a:r>
              <a:rPr lang="nl-NL" dirty="0" err="1"/>
              <a:t>Lichenoconium</a:t>
            </a:r>
            <a:r>
              <a:rPr lang="nl-NL" dirty="0"/>
              <a:t> </a:t>
            </a:r>
            <a:r>
              <a:rPr lang="nl-NL" dirty="0" err="1"/>
              <a:t>xanthoriae</a:t>
            </a:r>
            <a:endParaRPr lang="nl-NL" dirty="0"/>
          </a:p>
        </p:txBody>
      </p:sp>
      <p:pic>
        <p:nvPicPr>
          <p:cNvPr id="2050" name="Picture 2" descr="https://waarneming.nl/fotonew/4/8053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aarneming.nl/fotonew/8/80537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aarneming.nl/fotonew/0/80537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220072" y="3933056"/>
            <a:ext cx="2952328" cy="21210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000" dirty="0" err="1"/>
              <a:t>Coelomyceet</a:t>
            </a:r>
            <a:endParaRPr lang="nl-NL" sz="2000" dirty="0"/>
          </a:p>
          <a:p>
            <a:pPr>
              <a:buNone/>
            </a:pPr>
            <a:r>
              <a:rPr lang="nl-NL" sz="2000" dirty="0" err="1"/>
              <a:t>Pycnidiën</a:t>
            </a:r>
            <a:r>
              <a:rPr lang="nl-NL" sz="2000" dirty="0"/>
              <a:t> zonder </a:t>
            </a:r>
            <a:r>
              <a:rPr lang="nl-NL" sz="2000" dirty="0" err="1"/>
              <a:t>setae</a:t>
            </a:r>
            <a:endParaRPr lang="nl-NL" sz="2000" dirty="0"/>
          </a:p>
          <a:p>
            <a:pPr>
              <a:buNone/>
            </a:pPr>
            <a:r>
              <a:rPr lang="nl-NL" sz="2000" dirty="0" err="1"/>
              <a:t>Conidiën</a:t>
            </a:r>
            <a:r>
              <a:rPr lang="nl-NL" sz="2000" dirty="0"/>
              <a:t> bruin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Vrij zeldzame soort?</a:t>
            </a:r>
          </a:p>
          <a:p>
            <a:pPr>
              <a:buNone/>
            </a:pPr>
            <a:endParaRPr lang="nl-NL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</a:t>
            </a:r>
            <a:r>
              <a:rPr lang="nl-NL" dirty="0" err="1"/>
              <a:t>Xanthoriicola</a:t>
            </a:r>
            <a:r>
              <a:rPr lang="nl-NL" dirty="0"/>
              <a:t> </a:t>
            </a:r>
            <a:r>
              <a:rPr lang="nl-NL" dirty="0" err="1"/>
              <a:t>physciae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89140"/>
            <a:ext cx="3593976" cy="2695482"/>
          </a:xfrm>
          <a:prstGeom prst="rect">
            <a:avLst/>
          </a:prstGeom>
        </p:spPr>
      </p:pic>
      <p:pic>
        <p:nvPicPr>
          <p:cNvPr id="4098" name="Picture 2" descr="https://waarneming.nl/fotonew/9/103851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84" y="1389140"/>
            <a:ext cx="3593976" cy="26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223284" y="4221088"/>
            <a:ext cx="2952328" cy="21210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000" dirty="0" err="1"/>
              <a:t>Hyphomyceet</a:t>
            </a:r>
            <a:endParaRPr lang="nl-NL" sz="2000" dirty="0"/>
          </a:p>
          <a:p>
            <a:pPr>
              <a:buNone/>
            </a:pPr>
            <a:r>
              <a:rPr lang="nl-NL" sz="2000" dirty="0"/>
              <a:t>Uitgebreide zwarte aantasting</a:t>
            </a:r>
          </a:p>
          <a:p>
            <a:pPr>
              <a:buNone/>
            </a:pPr>
            <a:r>
              <a:rPr lang="nl-NL" sz="2000" dirty="0" err="1"/>
              <a:t>Conidiën</a:t>
            </a:r>
            <a:r>
              <a:rPr lang="nl-NL" sz="2000" dirty="0"/>
              <a:t> bruin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Zeer algemeen</a:t>
            </a:r>
          </a:p>
          <a:p>
            <a:pPr>
              <a:buNone/>
            </a:pPr>
            <a:endParaRPr lang="nl-NL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Tot slot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à"/>
            </a:pPr>
            <a:r>
              <a:rPr lang="nl-NL" dirty="0">
                <a:sym typeface="Wingdings" pitchFamily="2" charset="2"/>
              </a:rPr>
              <a:t>Korstmosparasieten een diverse groep</a:t>
            </a:r>
          </a:p>
          <a:p>
            <a:pPr>
              <a:buFont typeface="Wingdings"/>
              <a:buChar char="à"/>
            </a:pPr>
            <a:r>
              <a:rPr lang="nl-NL" dirty="0">
                <a:sym typeface="Wingdings" pitchFamily="2" charset="2"/>
              </a:rPr>
              <a:t>Determinatie op basis van waard en (vaak eenvoudige) morfologische kenmerken</a:t>
            </a:r>
          </a:p>
          <a:p>
            <a:pPr>
              <a:buFont typeface="Wingdings"/>
              <a:buChar char="à"/>
            </a:pPr>
            <a:r>
              <a:rPr lang="nl-NL" dirty="0">
                <a:sym typeface="Wingdings" pitchFamily="2" charset="2"/>
              </a:rPr>
              <a:t>Sleutels per waardkorstmos maken deze groep toegankelijk voor elke </a:t>
            </a:r>
            <a:r>
              <a:rPr lang="nl-NL" dirty="0" err="1">
                <a:sym typeface="Wingdings" pitchFamily="2" charset="2"/>
              </a:rPr>
              <a:t>lichenoloog</a:t>
            </a:r>
            <a:r>
              <a:rPr lang="nl-NL" dirty="0">
                <a:sym typeface="Wingdings" pitchFamily="2" charset="2"/>
              </a:rPr>
              <a:t>!</a:t>
            </a:r>
            <a:endParaRPr lang="nl-NL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Algemene Literatuur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Lawrey</a:t>
            </a:r>
            <a:r>
              <a:rPr lang="en-US" sz="1600" dirty="0"/>
              <a:t>, J. D., &amp; </a:t>
            </a:r>
            <a:r>
              <a:rPr lang="en-US" sz="1600" dirty="0" err="1"/>
              <a:t>Diederich</a:t>
            </a:r>
            <a:r>
              <a:rPr lang="en-US" sz="1600" dirty="0"/>
              <a:t>, P. (2003). </a:t>
            </a:r>
            <a:r>
              <a:rPr lang="en-US" sz="1600" dirty="0" err="1"/>
              <a:t>Lichenicolous</a:t>
            </a:r>
            <a:r>
              <a:rPr lang="en-US" sz="1600" dirty="0"/>
              <a:t> fungi: interactions, evolution, and biodiversity. </a:t>
            </a:r>
            <a:r>
              <a:rPr lang="en-US" sz="1600" i="1" dirty="0"/>
              <a:t>The Bryologist</a:t>
            </a:r>
            <a:r>
              <a:rPr lang="en-US" sz="1600" dirty="0"/>
              <a:t>, </a:t>
            </a:r>
            <a:r>
              <a:rPr lang="en-US" sz="1600" i="1" dirty="0"/>
              <a:t>106</a:t>
            </a:r>
            <a:r>
              <a:rPr lang="en-US" sz="1600" dirty="0"/>
              <a:t>(1), 80-120.</a:t>
            </a:r>
          </a:p>
          <a:p>
            <a:r>
              <a:rPr lang="en-US" sz="1600" dirty="0" err="1"/>
              <a:t>Lawrey</a:t>
            </a:r>
            <a:r>
              <a:rPr lang="en-US" sz="1600" dirty="0"/>
              <a:t>, J. D., &amp; P. </a:t>
            </a:r>
            <a:r>
              <a:rPr lang="en-US" sz="1600" dirty="0" err="1"/>
              <a:t>Diederich</a:t>
            </a:r>
            <a:r>
              <a:rPr lang="en-US" sz="1600" dirty="0"/>
              <a:t> (2016). </a:t>
            </a:r>
            <a:r>
              <a:rPr lang="en-US" sz="1600" dirty="0" err="1"/>
              <a:t>Lichenicolous</a:t>
            </a:r>
            <a:r>
              <a:rPr lang="en-US" sz="1600" dirty="0"/>
              <a:t> fungi – worldwide checklist, including isolated cultures and sequences available. URL: http://www.lichenicolous.net [12/27/2016].</a:t>
            </a:r>
          </a:p>
          <a:p>
            <a:endParaRPr lang="nl-NL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Biodiversiteit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75656" y="1412776"/>
            <a:ext cx="7344816" cy="4857403"/>
          </a:xfrm>
        </p:spPr>
        <p:txBody>
          <a:bodyPr>
            <a:normAutofit/>
          </a:bodyPr>
          <a:lstStyle/>
          <a:p>
            <a:r>
              <a:rPr lang="nl-NL" sz="2400" dirty="0"/>
              <a:t>Wereldwijd: </a:t>
            </a:r>
            <a:r>
              <a:rPr lang="nl-NL" sz="2400" i="1" dirty="0"/>
              <a:t>1800 soorten </a:t>
            </a:r>
            <a:r>
              <a:rPr lang="nl-NL" sz="2400" dirty="0"/>
              <a:t>(</a:t>
            </a:r>
            <a:r>
              <a:rPr lang="nl-NL" sz="2400" dirty="0" err="1"/>
              <a:t>Lawrey</a:t>
            </a:r>
            <a:r>
              <a:rPr lang="nl-NL" sz="2400" dirty="0"/>
              <a:t> &amp; </a:t>
            </a:r>
            <a:r>
              <a:rPr lang="nl-NL" sz="2400" dirty="0" err="1"/>
              <a:t>Diederich</a:t>
            </a:r>
            <a:r>
              <a:rPr lang="nl-NL" sz="2400" dirty="0"/>
              <a:t>, 2016)</a:t>
            </a:r>
          </a:p>
          <a:p>
            <a:pPr lvl="1"/>
            <a:r>
              <a:rPr lang="nl-NL" sz="2000" dirty="0"/>
              <a:t>+/- 95% </a:t>
            </a:r>
            <a:r>
              <a:rPr lang="nl-NL" sz="2000" dirty="0" err="1"/>
              <a:t>Ascomycota</a:t>
            </a:r>
            <a:endParaRPr lang="nl-NL" sz="2000" dirty="0"/>
          </a:p>
          <a:p>
            <a:pPr lvl="1"/>
            <a:r>
              <a:rPr lang="nl-NL" sz="2000" dirty="0"/>
              <a:t>+/- 5% </a:t>
            </a:r>
            <a:r>
              <a:rPr lang="nl-NL" sz="2000" dirty="0" err="1"/>
              <a:t>Basidiomycota</a:t>
            </a:r>
            <a:endParaRPr lang="nl-NL" sz="2000" dirty="0"/>
          </a:p>
          <a:p>
            <a:r>
              <a:rPr lang="nl-NL" sz="2400" dirty="0"/>
              <a:t>Nog veel soorten onbeschreven</a:t>
            </a:r>
          </a:p>
          <a:p>
            <a:endParaRPr lang="nl-NL" sz="2400" dirty="0"/>
          </a:p>
          <a:p>
            <a:r>
              <a:rPr lang="nl-NL" sz="2400" dirty="0"/>
              <a:t>Nederland: </a:t>
            </a:r>
            <a:r>
              <a:rPr lang="nl-NL" sz="2400" i="1" dirty="0"/>
              <a:t>156 soorten </a:t>
            </a:r>
            <a:r>
              <a:rPr lang="nl-NL" sz="2400" dirty="0"/>
              <a:t>(standaardlijst korstmossen; Aptroot et al., 2004)</a:t>
            </a:r>
          </a:p>
          <a:p>
            <a:endParaRPr lang="nl-NL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Verwijzingen PowerPoint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Aptroot, A., Van </a:t>
            </a:r>
            <a:r>
              <a:rPr lang="nl-NL" sz="1600" dirty="0" err="1"/>
              <a:t>Herk</a:t>
            </a:r>
            <a:r>
              <a:rPr lang="nl-NL" sz="1600" dirty="0"/>
              <a:t>, C. M., </a:t>
            </a:r>
            <a:r>
              <a:rPr lang="nl-NL" sz="1600" dirty="0" err="1"/>
              <a:t>Sparrius</a:t>
            </a:r>
            <a:r>
              <a:rPr lang="nl-NL" sz="1600" dirty="0"/>
              <a:t>, L. B., &amp; Spier, J. L. (2004). Checklist van de Nederlandse korstmossen en korstmosparasieten. </a:t>
            </a:r>
            <a:r>
              <a:rPr lang="nl-NL" sz="1600" i="1" dirty="0" err="1"/>
              <a:t>Buxbaumiella</a:t>
            </a:r>
            <a:r>
              <a:rPr lang="nl-NL" sz="1600" dirty="0"/>
              <a:t>, </a:t>
            </a:r>
            <a:r>
              <a:rPr lang="nl-NL" sz="1600" i="1" dirty="0"/>
              <a:t>69</a:t>
            </a:r>
            <a:r>
              <a:rPr lang="nl-NL" sz="1600" dirty="0"/>
              <a:t>, 17-55.</a:t>
            </a:r>
            <a:endParaRPr lang="en-US" sz="1600" dirty="0"/>
          </a:p>
          <a:p>
            <a:r>
              <a:rPr lang="en-US" sz="1600" dirty="0" err="1"/>
              <a:t>Lawrey</a:t>
            </a:r>
            <a:r>
              <a:rPr lang="en-US" sz="1600" dirty="0"/>
              <a:t>, J. D., &amp; P. </a:t>
            </a:r>
            <a:r>
              <a:rPr lang="en-US" sz="1600" dirty="0" err="1"/>
              <a:t>Diederich</a:t>
            </a:r>
            <a:r>
              <a:rPr lang="en-US" sz="1600" dirty="0"/>
              <a:t> (2016). </a:t>
            </a:r>
            <a:r>
              <a:rPr lang="en-US" sz="1600" dirty="0" err="1"/>
              <a:t>Lichenicolous</a:t>
            </a:r>
            <a:r>
              <a:rPr lang="en-US" sz="1600" dirty="0"/>
              <a:t> fungi – worldwide checklist, including isolated cultures and sequences available. URL: http://www.lichenicolous.net [12/27/2016].</a:t>
            </a:r>
          </a:p>
          <a:p>
            <a:r>
              <a:rPr lang="en-US" sz="1600" dirty="0" err="1"/>
              <a:t>Schüßler</a:t>
            </a:r>
            <a:r>
              <a:rPr lang="en-US" sz="1600" dirty="0"/>
              <a:t>, A., </a:t>
            </a:r>
            <a:r>
              <a:rPr lang="en-US" sz="1600" dirty="0" err="1"/>
              <a:t>Schwarzott</a:t>
            </a:r>
            <a:r>
              <a:rPr lang="en-US" sz="1600" dirty="0"/>
              <a:t>, D., &amp; Walker, C. (2001). A new fungal phylum, the </a:t>
            </a:r>
            <a:r>
              <a:rPr lang="en-US" sz="1600" dirty="0" err="1"/>
              <a:t>Glomeromycota</a:t>
            </a:r>
            <a:r>
              <a:rPr lang="en-US" sz="1600" dirty="0"/>
              <a:t>: phylogeny and evolution. </a:t>
            </a:r>
            <a:r>
              <a:rPr lang="en-US" sz="1600" i="1" dirty="0"/>
              <a:t>Mycological research</a:t>
            </a:r>
            <a:r>
              <a:rPr lang="en-US" sz="1600" dirty="0"/>
              <a:t>, </a:t>
            </a:r>
            <a:r>
              <a:rPr lang="en-US" sz="1600" i="1" dirty="0"/>
              <a:t>105</a:t>
            </a:r>
            <a:r>
              <a:rPr lang="en-US" sz="1600" dirty="0"/>
              <a:t>(12), 1413-1421.</a:t>
            </a:r>
          </a:p>
          <a:p>
            <a:endParaRPr lang="nl-NL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Diversiteit: Levenswijze</a:t>
            </a:r>
          </a:p>
        </p:txBody>
      </p:sp>
      <p:pic>
        <p:nvPicPr>
          <p:cNvPr id="24578" name="Picture 2" descr="http://waarneming.nl/fotonew/4/7919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03484"/>
            <a:ext cx="2952328" cy="2214246"/>
          </a:xfrm>
          <a:prstGeom prst="rect">
            <a:avLst/>
          </a:prstGeom>
          <a:noFill/>
        </p:spPr>
      </p:pic>
      <p:pic>
        <p:nvPicPr>
          <p:cNvPr id="24580" name="Picture 4" descr="http://waarneming.nl/fotonew/3/8048203.jpg"/>
          <p:cNvPicPr>
            <a:picLocks noChangeAspect="1" noChangeArrowheads="1"/>
          </p:cNvPicPr>
          <p:nvPr/>
        </p:nvPicPr>
        <p:blipFill>
          <a:blip r:embed="rId4" cstate="print">
            <a:lum bright="10000" contrast="5000"/>
          </a:blip>
          <a:srcRect/>
          <a:stretch>
            <a:fillRect/>
          </a:stretch>
        </p:blipFill>
        <p:spPr bwMode="auto">
          <a:xfrm>
            <a:off x="1979712" y="4086028"/>
            <a:ext cx="2952000" cy="2214000"/>
          </a:xfrm>
          <a:prstGeom prst="rect">
            <a:avLst/>
          </a:prstGeom>
          <a:noFill/>
        </p:spPr>
      </p:pic>
      <p:pic>
        <p:nvPicPr>
          <p:cNvPr id="24582" name="Picture 6" descr="http://waarneming.nl/fotonew/0/8022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86028"/>
            <a:ext cx="2952000" cy="2214000"/>
          </a:xfrm>
          <a:prstGeom prst="rect">
            <a:avLst/>
          </a:prstGeom>
          <a:noFill/>
        </p:spPr>
      </p:pic>
      <p:sp>
        <p:nvSpPr>
          <p:cNvPr id="8" name="Tekstvak 7"/>
          <p:cNvSpPr txBox="1"/>
          <p:nvPr/>
        </p:nvSpPr>
        <p:spPr>
          <a:xfrm>
            <a:off x="5292080" y="35637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Necrotroof</a:t>
            </a:r>
            <a:r>
              <a:rPr lang="nl-NL" dirty="0"/>
              <a:t> (waardspecifiek)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292080" y="62280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Commensaal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907704" y="62280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Galvormend</a:t>
            </a:r>
          </a:p>
        </p:txBody>
      </p:sp>
      <p:pic>
        <p:nvPicPr>
          <p:cNvPr id="24584" name="Picture 8" descr="http://waarneming.nl/fotonew/9/76023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403484"/>
            <a:ext cx="2952000" cy="2214000"/>
          </a:xfrm>
          <a:prstGeom prst="rect">
            <a:avLst/>
          </a:prstGeom>
          <a:noFill/>
        </p:spPr>
      </p:pic>
      <p:sp>
        <p:nvSpPr>
          <p:cNvPr id="12" name="Tekstvak 11"/>
          <p:cNvSpPr txBox="1"/>
          <p:nvPr/>
        </p:nvSpPr>
        <p:spPr>
          <a:xfrm>
            <a:off x="1907704" y="35637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Necrotroof</a:t>
            </a:r>
            <a:r>
              <a:rPr lang="nl-NL" dirty="0"/>
              <a:t> / Pathogeen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  Determinatie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Waardsoort</a:t>
            </a:r>
          </a:p>
          <a:p>
            <a:r>
              <a:rPr lang="nl-NL" dirty="0"/>
              <a:t>Macroscopische kenmerken</a:t>
            </a:r>
          </a:p>
          <a:p>
            <a:r>
              <a:rPr lang="nl-NL" dirty="0"/>
              <a:t>Microscopische kenmerken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064896" cy="864096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  Determinatie: Waardkorstmos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648" y="1412776"/>
            <a:ext cx="7283152" cy="48574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400" dirty="0"/>
              <a:t>	&gt; 95% (!) van parasieten gespecialiseerd op één korstmosgenus (</a:t>
            </a:r>
            <a:r>
              <a:rPr lang="nl-NL" sz="2400" dirty="0" err="1"/>
              <a:t>Lawrence</a:t>
            </a:r>
            <a:r>
              <a:rPr lang="nl-NL" sz="2400" dirty="0"/>
              <a:t> &amp; </a:t>
            </a:r>
            <a:r>
              <a:rPr lang="nl-NL" sz="2400" dirty="0" err="1"/>
              <a:t>Diederich</a:t>
            </a:r>
            <a:r>
              <a:rPr lang="nl-NL" sz="2400" dirty="0"/>
              <a:t>, 2003)</a:t>
            </a:r>
          </a:p>
          <a:p>
            <a:pPr>
              <a:buNone/>
            </a:pPr>
            <a:endParaRPr lang="nl-NL" sz="2400" dirty="0"/>
          </a:p>
          <a:p>
            <a:pPr>
              <a:buNone/>
            </a:pPr>
            <a:r>
              <a:rPr lang="nl-NL" sz="2400" dirty="0"/>
              <a:t>	Slechts +/- 25 soorten niet waard specifiek, vaak algemene soorten met brede ecologische amplitude</a:t>
            </a:r>
          </a:p>
          <a:p>
            <a:pPr>
              <a:buNone/>
            </a:pPr>
            <a:endParaRPr lang="nl-NL" sz="2400" dirty="0"/>
          </a:p>
          <a:p>
            <a:pPr>
              <a:buNone/>
            </a:pPr>
            <a:endParaRPr lang="nl-NL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96944" cy="864096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  </a:t>
            </a:r>
            <a:r>
              <a:rPr lang="nl-NL" dirty="0" err="1"/>
              <a:t>vb</a:t>
            </a:r>
            <a:r>
              <a:rPr lang="nl-NL" dirty="0"/>
              <a:t> niet waard specifieke soorten </a:t>
            </a:r>
          </a:p>
        </p:txBody>
      </p:sp>
      <p:pic>
        <p:nvPicPr>
          <p:cNvPr id="50178" name="Picture 2" descr="http://waarneming.nl/fotonew/9/9473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0768"/>
            <a:ext cx="3491541" cy="2618656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5076056" y="39330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Lichenoconium</a:t>
            </a:r>
            <a:r>
              <a:rPr lang="nl-NL" i="1" dirty="0"/>
              <a:t> </a:t>
            </a:r>
            <a:r>
              <a:rPr lang="nl-NL" i="1" dirty="0" err="1"/>
              <a:t>erodens</a:t>
            </a:r>
            <a:endParaRPr lang="nl-NL" i="1" dirty="0"/>
          </a:p>
        </p:txBody>
      </p:sp>
      <p:pic>
        <p:nvPicPr>
          <p:cNvPr id="50180" name="Picture 4" descr="http://waarneming.nl/fotonew/5/10351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5" y="3284984"/>
            <a:ext cx="3491541" cy="2618656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/>
        </p:nvSpPr>
        <p:spPr>
          <a:xfrm>
            <a:off x="1475656" y="58772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Paranectria</a:t>
            </a:r>
            <a:r>
              <a:rPr lang="nl-NL" i="1" dirty="0"/>
              <a:t> </a:t>
            </a:r>
            <a:r>
              <a:rPr lang="nl-NL" i="1" dirty="0" err="1"/>
              <a:t>oropensis</a:t>
            </a:r>
            <a:endParaRPr lang="nl-NL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96944" cy="864096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  </a:t>
            </a:r>
            <a:r>
              <a:rPr lang="nl-NL" dirty="0" err="1"/>
              <a:t>vb</a:t>
            </a:r>
            <a:r>
              <a:rPr lang="nl-NL" dirty="0"/>
              <a:t> niet waard specifieke soorten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076056" y="39237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Athelia</a:t>
            </a:r>
            <a:r>
              <a:rPr lang="nl-NL" i="1" dirty="0"/>
              <a:t> </a:t>
            </a:r>
            <a:r>
              <a:rPr lang="nl-NL" i="1" dirty="0" err="1"/>
              <a:t>arachnoidea</a:t>
            </a:r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1475656" y="58772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Illosporiopsis</a:t>
            </a:r>
            <a:r>
              <a:rPr lang="nl-NL" i="1" dirty="0"/>
              <a:t> </a:t>
            </a:r>
            <a:r>
              <a:rPr lang="nl-NL" i="1" dirty="0" err="1"/>
              <a:t>christiansenii</a:t>
            </a:r>
            <a:endParaRPr lang="nl-NL" i="1" dirty="0"/>
          </a:p>
        </p:txBody>
      </p:sp>
      <p:pic>
        <p:nvPicPr>
          <p:cNvPr id="56322" name="Picture 2" descr="http://waarneming.nl/fotonew/0/4263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284984"/>
            <a:ext cx="3456384" cy="2592288"/>
          </a:xfrm>
          <a:prstGeom prst="rect">
            <a:avLst/>
          </a:prstGeom>
          <a:noFill/>
        </p:spPr>
      </p:pic>
      <p:pic>
        <p:nvPicPr>
          <p:cNvPr id="56324" name="Picture 4" descr="http://waarneming.nl/fotonew/3/4539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8315</TotalTime>
  <Words>1005</Words>
  <Application>Microsoft Office PowerPoint</Application>
  <PresentationFormat>Diavoorstelling (4:3)</PresentationFormat>
  <Paragraphs>288</Paragraphs>
  <Slides>40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4" baseType="lpstr">
      <vt:lpstr>Arial</vt:lpstr>
      <vt:lpstr>Calibri</vt:lpstr>
      <vt:lpstr>Wingdings</vt:lpstr>
      <vt:lpstr>Office-thema</vt:lpstr>
      <vt:lpstr>Korstmosparasieten: Een introductie</vt:lpstr>
      <vt:lpstr>Wat zijn korstmosparasieten?</vt:lpstr>
      <vt:lpstr>  Taxonomie</vt:lpstr>
      <vt:lpstr>  Biodiversiteit</vt:lpstr>
      <vt:lpstr>  Diversiteit: Levenswijze</vt:lpstr>
      <vt:lpstr>  Determinatie</vt:lpstr>
      <vt:lpstr>  Determinatie: Waardkorstmos</vt:lpstr>
      <vt:lpstr>  vb niet waard specifieke soorten </vt:lpstr>
      <vt:lpstr>  vb niet waard specifieke soorten </vt:lpstr>
      <vt:lpstr>  Determinatie</vt:lpstr>
      <vt:lpstr>  Determinatie: Macroscopisch</vt:lpstr>
      <vt:lpstr>  Determinatie: Macroscopische morfologie</vt:lpstr>
      <vt:lpstr>  Determinatie: Macroscopische morfologie</vt:lpstr>
      <vt:lpstr>  Determinatie: Macroscopische morfologie</vt:lpstr>
      <vt:lpstr>  Determinatie: Macroscopische morfologie</vt:lpstr>
      <vt:lpstr>  Determinatie: Macroscopische morfologie</vt:lpstr>
      <vt:lpstr>  Determinatie: Macroscopische morfologie</vt:lpstr>
      <vt:lpstr>  Determinatie: Macroscopische morfologie</vt:lpstr>
      <vt:lpstr>  Determinatie: Macroscopische morfologie</vt:lpstr>
      <vt:lpstr>  Determinatie: Macroscopische morfologie</vt:lpstr>
      <vt:lpstr>  Determinatie</vt:lpstr>
      <vt:lpstr>  Determinatie: Microscopisch</vt:lpstr>
      <vt:lpstr>  Determinatie: Microscopische kenmerken</vt:lpstr>
      <vt:lpstr>PowerPoint-presentatie</vt:lpstr>
      <vt:lpstr>  Determinatie: Literatuur</vt:lpstr>
      <vt:lpstr>Determinatieliteratuur</vt:lpstr>
      <vt:lpstr>Naar een determinatiewerk?</vt:lpstr>
      <vt:lpstr>  Ontwikkeling determinatiesleutels</vt:lpstr>
      <vt:lpstr>  Voorbeeld: Sleutel voor Xanthoria</vt:lpstr>
      <vt:lpstr>  Kenmerken?</vt:lpstr>
      <vt:lpstr>Sleutel Nederlandse soorten op Xanthoria</vt:lpstr>
      <vt:lpstr>  Arthonia parietinaria</vt:lpstr>
      <vt:lpstr>  Telogalla olivieri</vt:lpstr>
      <vt:lpstr>  Sphaerellothecium parietinarium</vt:lpstr>
      <vt:lpstr>  Pyrenochaeta xanthoriae</vt:lpstr>
      <vt:lpstr>  Lichenoconium xanthoriae</vt:lpstr>
      <vt:lpstr>  Xanthoriicola physciae</vt:lpstr>
      <vt:lpstr>  Tot slot</vt:lpstr>
      <vt:lpstr>  Algemene Literatuur</vt:lpstr>
      <vt:lpstr>  Verwijzingen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HK</dc:creator>
  <cp:lastModifiedBy>Henk-Jan van der Kolk</cp:lastModifiedBy>
  <cp:revision>35</cp:revision>
  <dcterms:created xsi:type="dcterms:W3CDTF">2016-12-25T11:10:18Z</dcterms:created>
  <dcterms:modified xsi:type="dcterms:W3CDTF">2017-02-03T18:54:55Z</dcterms:modified>
</cp:coreProperties>
</file>